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1" r:id="rId2"/>
    <p:sldId id="259" r:id="rId3"/>
    <p:sldId id="275" r:id="rId4"/>
    <p:sldId id="260" r:id="rId5"/>
    <p:sldId id="271" r:id="rId6"/>
    <p:sldId id="272" r:id="rId7"/>
    <p:sldId id="273" r:id="rId8"/>
    <p:sldId id="265" r:id="rId9"/>
    <p:sldId id="276" r:id="rId10"/>
    <p:sldId id="279" r:id="rId11"/>
    <p:sldId id="280" r:id="rId12"/>
    <p:sldId id="266" r:id="rId13"/>
    <p:sldId id="267" r:id="rId14"/>
    <p:sldId id="268" r:id="rId15"/>
    <p:sldId id="270" r:id="rId16"/>
    <p:sldId id="256" r:id="rId17"/>
    <p:sldId id="263" r:id="rId18"/>
    <p:sldId id="258" r:id="rId19"/>
    <p:sldId id="264" r:id="rId20"/>
    <p:sldId id="269" r:id="rId21"/>
    <p:sldId id="290" r:id="rId22"/>
    <p:sldId id="282" r:id="rId23"/>
    <p:sldId id="283" r:id="rId24"/>
    <p:sldId id="291" r:id="rId25"/>
    <p:sldId id="284" r:id="rId26"/>
    <p:sldId id="287" r:id="rId27"/>
    <p:sldId id="281" r:id="rId28"/>
    <p:sldId id="285" r:id="rId29"/>
    <p:sldId id="262" r:id="rId30"/>
    <p:sldId id="288" r:id="rId31"/>
    <p:sldId id="289" r:id="rId32"/>
    <p:sldId id="294" r:id="rId33"/>
    <p:sldId id="295" r:id="rId34"/>
    <p:sldId id="292"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it-IT"/>
              <a:t>Fare clic per modificare lo stile del titolo dello schema</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12/1/2020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F34E6425-0181-43F2-84FC-787E803FD2F8}"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76E86A4C-8E40-4F87-A4F0-01A0687C5742}" type="datetimeFigureOut">
              <a:rPr lang="en-US" dirty="0"/>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it-IT"/>
              <a:t>Fare clic sull'icona per inserire un'immagine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35E72C73-2D91-4E12-BA25-F0AA0C03599B}" type="datetimeFigureOut">
              <a:rPr lang="en-US" dirty="0"/>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923A1CC3-2375-41D4-9E03-427CAF2A4C1A}" type="datetimeFigureOut">
              <a:rPr lang="en-US" dirty="0"/>
              <a:t>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olo e sottotito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it-IT"/>
              <a:t>Fare clic per modificare lo stile del titolo dello schema</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FF16868-8199-4C2C-A5B1-63AEE139F88E}"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zione con didascalia">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it-IT"/>
              <a:t>Fare clic per modificare lo stile del titolo dello schema</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AAD9FF7F-6988-44CC-821B-644E70CD2F73}"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cheda nom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C12C299-16B2-4475-990D-751901EACC14}"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12/1/2020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12/1/2020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olo e testo vertical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12/1/2020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www.brocardi.it/dizionario/3637.html"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868997" y="2334098"/>
            <a:ext cx="9502440" cy="1185725"/>
          </a:xfrm>
        </p:spPr>
        <p:txBody>
          <a:bodyPr/>
          <a:lstStyle/>
          <a:p>
            <a:pPr algn="ctr"/>
            <a:r>
              <a:rPr lang="it-IT" sz="2400" b="1" i="1" dirty="0">
                <a:solidFill>
                  <a:schemeClr val="bg1"/>
                </a:solidFill>
                <a:latin typeface="Times New Roman" panose="02020603050405020304" pitchFamily="18" charset="0"/>
                <a:cs typeface="Times New Roman" panose="02020603050405020304" pitchFamily="18" charset="0"/>
              </a:rPr>
              <a:t>TUTELA DEL MARCHIO E DELLE ETICHETTE: </a:t>
            </a:r>
            <a:br>
              <a:rPr lang="it-IT" sz="2400" b="1" i="1" dirty="0">
                <a:solidFill>
                  <a:schemeClr val="bg1"/>
                </a:solidFill>
                <a:latin typeface="Times New Roman" panose="02020603050405020304" pitchFamily="18" charset="0"/>
                <a:cs typeface="Times New Roman" panose="02020603050405020304" pitchFamily="18" charset="0"/>
              </a:rPr>
            </a:br>
            <a:r>
              <a:rPr lang="it-IT" sz="2400" b="1" i="1" dirty="0">
                <a:solidFill>
                  <a:schemeClr val="bg1"/>
                </a:solidFill>
                <a:latin typeface="Times New Roman" panose="02020603050405020304" pitchFamily="18" charset="0"/>
                <a:cs typeface="Times New Roman" panose="02020603050405020304" pitchFamily="18" charset="0"/>
              </a:rPr>
              <a:t>FRODI E CONTRAFFAZIONI</a:t>
            </a:r>
            <a:br>
              <a:rPr lang="it-IT" sz="2400" b="1" dirty="0">
                <a:solidFill>
                  <a:schemeClr val="bg1"/>
                </a:solidFill>
              </a:rPr>
            </a:br>
            <a:endParaRPr lang="it-IT" sz="2400" dirty="0"/>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299544"/>
            <a:ext cx="9354704" cy="861420"/>
          </a:xfrm>
        </p:spPr>
        <p:txBody>
          <a:bodyPr>
            <a:normAutofit/>
          </a:bodyPr>
          <a:lstStyle/>
          <a:p>
            <a:r>
              <a:rPr lang="it-IT"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4" name="CasellaDiTesto 3">
            <a:extLst>
              <a:ext uri="{FF2B5EF4-FFF2-40B4-BE49-F238E27FC236}">
                <a16:creationId xmlns:a16="http://schemas.microsoft.com/office/drawing/2014/main" id="{1A61CD70-03DE-44C3-8943-26A8F97DE399}"/>
              </a:ext>
            </a:extLst>
          </p:cNvPr>
          <p:cNvSpPr txBox="1"/>
          <p:nvPr/>
        </p:nvSpPr>
        <p:spPr>
          <a:xfrm>
            <a:off x="2786543" y="5054134"/>
            <a:ext cx="6618914" cy="369332"/>
          </a:xfrm>
          <a:prstGeom prst="rect">
            <a:avLst/>
          </a:prstGeom>
          <a:noFill/>
        </p:spPr>
        <p:txBody>
          <a:bodyPr wrap="square" rtlCol="0">
            <a:spAutoFit/>
          </a:bodyPr>
          <a:lstStyle/>
          <a:p>
            <a:r>
              <a:rPr lang="it-IT" i="1" dirty="0"/>
              <a:t>			</a:t>
            </a:r>
            <a:r>
              <a:rPr lang="it-IT" i="1" dirty="0">
                <a:solidFill>
                  <a:schemeClr val="bg1"/>
                </a:solidFill>
              </a:rPr>
              <a:t>Intervento Avv. Roberto Maria Meola                                    </a:t>
            </a:r>
          </a:p>
        </p:txBody>
      </p:sp>
      <p:pic>
        <p:nvPicPr>
          <p:cNvPr id="7" name="Immagine 6">
            <a:extLst>
              <a:ext uri="{FF2B5EF4-FFF2-40B4-BE49-F238E27FC236}">
                <a16:creationId xmlns:a16="http://schemas.microsoft.com/office/drawing/2014/main" id="{E9F0CF7C-FC4B-43AB-9026-85627B2B71AC}"/>
              </a:ext>
            </a:extLst>
          </p:cNvPr>
          <p:cNvPicPr>
            <a:picLocks noChangeAspect="1"/>
          </p:cNvPicPr>
          <p:nvPr/>
        </p:nvPicPr>
        <p:blipFill>
          <a:blip r:embed="rId3"/>
          <a:stretch>
            <a:fillRect/>
          </a:stretch>
        </p:blipFill>
        <p:spPr>
          <a:xfrm>
            <a:off x="5586728" y="3274960"/>
            <a:ext cx="1510358" cy="1713954"/>
          </a:xfrm>
          <a:prstGeom prst="rect">
            <a:avLst/>
          </a:prstGeom>
        </p:spPr>
      </p:pic>
    </p:spTree>
    <p:extLst>
      <p:ext uri="{BB962C8B-B14F-4D97-AF65-F5344CB8AC3E}">
        <p14:creationId xmlns:p14="http://schemas.microsoft.com/office/powerpoint/2010/main" val="2560168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2047727" y="2019421"/>
            <a:ext cx="8415907" cy="1185725"/>
          </a:xfrm>
        </p:spPr>
        <p:txBody>
          <a:bodyPr/>
          <a:lstStyle/>
          <a:p>
            <a:r>
              <a:rPr lang="it-IT" dirty="0"/>
              <a:t>  </a:t>
            </a:r>
            <a:r>
              <a:rPr lang="it-IT" dirty="0">
                <a:latin typeface="Times New Roman" panose="02020603050405020304" pitchFamily="18" charset="0"/>
                <a:cs typeface="Times New Roman" panose="02020603050405020304" pitchFamily="18" charset="0"/>
              </a:rPr>
              <a:t>MARCHI ED ETICHETTE</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pic>
        <p:nvPicPr>
          <p:cNvPr id="6" name="Immagine 5">
            <a:extLst>
              <a:ext uri="{FF2B5EF4-FFF2-40B4-BE49-F238E27FC236}">
                <a16:creationId xmlns:a16="http://schemas.microsoft.com/office/drawing/2014/main" id="{40F669A9-7BEB-41A1-9F52-97B3C03CBE96}"/>
              </a:ext>
            </a:extLst>
          </p:cNvPr>
          <p:cNvPicPr>
            <a:picLocks noChangeAspect="1"/>
          </p:cNvPicPr>
          <p:nvPr/>
        </p:nvPicPr>
        <p:blipFill>
          <a:blip r:embed="rId3"/>
          <a:stretch>
            <a:fillRect/>
          </a:stretch>
        </p:blipFill>
        <p:spPr>
          <a:xfrm>
            <a:off x="3575371" y="3429000"/>
            <a:ext cx="2143125" cy="2143125"/>
          </a:xfrm>
          <a:prstGeom prst="rect">
            <a:avLst/>
          </a:prstGeom>
        </p:spPr>
      </p:pic>
      <p:pic>
        <p:nvPicPr>
          <p:cNvPr id="8" name="Immagine 7">
            <a:extLst>
              <a:ext uri="{FF2B5EF4-FFF2-40B4-BE49-F238E27FC236}">
                <a16:creationId xmlns:a16="http://schemas.microsoft.com/office/drawing/2014/main" id="{8FFEB589-D626-4379-ACE8-A9DE0E43A4E7}"/>
              </a:ext>
            </a:extLst>
          </p:cNvPr>
          <p:cNvPicPr>
            <a:picLocks noChangeAspect="1"/>
          </p:cNvPicPr>
          <p:nvPr/>
        </p:nvPicPr>
        <p:blipFill>
          <a:blip r:embed="rId4"/>
          <a:stretch>
            <a:fillRect/>
          </a:stretch>
        </p:blipFill>
        <p:spPr>
          <a:xfrm>
            <a:off x="6706125" y="3429000"/>
            <a:ext cx="2005013" cy="2143125"/>
          </a:xfrm>
          <a:prstGeom prst="rect">
            <a:avLst/>
          </a:prstGeom>
        </p:spPr>
      </p:pic>
    </p:spTree>
    <p:extLst>
      <p:ext uri="{BB962C8B-B14F-4D97-AF65-F5344CB8AC3E}">
        <p14:creationId xmlns:p14="http://schemas.microsoft.com/office/powerpoint/2010/main" val="317346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3060235" y="3272364"/>
            <a:ext cx="8415907" cy="1185725"/>
          </a:xfrm>
        </p:spPr>
        <p:txBody>
          <a:bodyPr/>
          <a:lstStyle/>
          <a:p>
            <a:r>
              <a:rPr lang="it-IT" dirty="0">
                <a:latin typeface="Times New Roman" panose="02020603050405020304" pitchFamily="18" charset="0"/>
                <a:cs typeface="Times New Roman" panose="02020603050405020304" pitchFamily="18" charset="0"/>
              </a:rPr>
              <a:t>I MARCHI EUROPEI</a:t>
            </a:r>
            <a:br>
              <a:rPr lang="it-IT" dirty="0">
                <a:latin typeface="Times New Roman" panose="02020603050405020304" pitchFamily="18" charset="0"/>
                <a:cs typeface="Times New Roman" panose="02020603050405020304" pitchFamily="18" charset="0"/>
              </a:rPr>
            </a:br>
            <a:r>
              <a:rPr lang="it-IT" dirty="0">
                <a:latin typeface="Times New Roman" panose="02020603050405020304" pitchFamily="18" charset="0"/>
                <a:cs typeface="Times New Roman" panose="02020603050405020304" pitchFamily="18" charset="0"/>
              </a:rPr>
              <a:t>      DI QUALITA</a:t>
            </a:r>
            <a:r>
              <a:rPr lang="it-IT" dirty="0"/>
              <a:t>’</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Tree>
    <p:extLst>
      <p:ext uri="{BB962C8B-B14F-4D97-AF65-F5344CB8AC3E}">
        <p14:creationId xmlns:p14="http://schemas.microsoft.com/office/powerpoint/2010/main" val="510072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914401" y="4220979"/>
            <a:ext cx="9913499" cy="1185725"/>
          </a:xfrm>
        </p:spPr>
        <p:txBody>
          <a:bodyPr/>
          <a:lstStyle/>
          <a:p>
            <a:pPr lvl="0" algn="ctr">
              <a:lnSpc>
                <a:spcPct val="107000"/>
              </a:lnSpc>
              <a:spcAft>
                <a:spcPts val="800"/>
              </a:spcAft>
              <a:buSzPts val="1000"/>
              <a:tabLst>
                <a:tab pos="457200" algn="l"/>
              </a:tabLst>
            </a:pPr>
            <a:br>
              <a:rPr lang="it-IT" sz="1400" b="1" dirty="0">
                <a:effectLst/>
                <a:latin typeface="Calibri" panose="020F0502020204030204" pitchFamily="34" charset="0"/>
                <a:ea typeface="Times New Roman" panose="02020603050405020304" pitchFamily="18" charset="0"/>
                <a:cs typeface="Calibri" panose="020F0502020204030204" pitchFamily="34" charset="0"/>
              </a:rPr>
            </a:br>
            <a:br>
              <a:rPr lang="it-IT" sz="1400" b="1" dirty="0">
                <a:effectLst/>
                <a:latin typeface="Calibri" panose="020F0502020204030204" pitchFamily="34" charset="0"/>
                <a:ea typeface="Times New Roman" panose="02020603050405020304" pitchFamily="18" charset="0"/>
                <a:cs typeface="Calibri" panose="020F0502020204030204" pitchFamily="34" charset="0"/>
              </a:rPr>
            </a:br>
            <a:br>
              <a:rPr lang="it-IT" sz="1400" b="1" dirty="0">
                <a:effectLst/>
                <a:latin typeface="Calibri" panose="020F0502020204030204" pitchFamily="34" charset="0"/>
                <a:ea typeface="Times New Roman" panose="02020603050405020304" pitchFamily="18" charset="0"/>
                <a:cs typeface="Calibri" panose="020F0502020204030204" pitchFamily="34" charset="0"/>
              </a:rPr>
            </a:br>
            <a:r>
              <a:rPr lang="it-IT" sz="18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MARCHI DI QUALITA’ PREVISTI SOLO PER I PRODOTTI AGROALIMENTARI</a:t>
            </a:r>
            <a:br>
              <a:rPr lang="it-IT" sz="18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it-IT" sz="18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800" b="1" i="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ART. 8 REG. </a:t>
            </a:r>
            <a:r>
              <a:rPr lang="it-IT" sz="1800" b="1" i="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508/2006CE</a:t>
            </a:r>
            <a:r>
              <a:rPr lang="it-IT" sz="18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a:t>
            </a:r>
            <a:br>
              <a:rPr lang="it-IT" sz="18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it-IT" sz="14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br>
            <a:br>
              <a:rPr lang="it-IT" sz="14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br>
            <a:endParaRPr lang="it-IT" dirty="0"/>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Tree>
    <p:extLst>
      <p:ext uri="{BB962C8B-B14F-4D97-AF65-F5344CB8AC3E}">
        <p14:creationId xmlns:p14="http://schemas.microsoft.com/office/powerpoint/2010/main" val="2248237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3174359" y="5250819"/>
            <a:ext cx="8415907" cy="1185725"/>
          </a:xfrm>
        </p:spPr>
        <p:txBody>
          <a:bodyPr/>
          <a:lstStyle/>
          <a:p>
            <a:pPr algn="just"/>
            <a:r>
              <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è il marchio di tutela giuridica della denominazione che  l’Unione europea attribuisce agli alimenti con caratteristiche qualitative che dipendono essenzialmente o esclusivamente dal territorio in cui sono stati prodotti. L’ambiente geografico comprende sia fattori naturali (clima, caratteristiche ambientali), sia fattori umani (tecniche di produzione tramandate nel tempo, artigianalità, savoir-faire) che, combinati insieme, consentono di ottenere un prodotto inimitabile al di fuori di una determinata zona produttiva. Nel gruppo troviamo  specialità alimentari come: salumi, formaggi, olio e alcuni ortofrutticoli. Affinché un prodotto sia DOP, le fasi di produzione, trasformazione ed elaborazione devono avvenire in un’area geografica delimitata. Chi fa prodotti DOP deve attenersi alle rigide regole produttive stabilite nel disciplinare di produzione, e il rispetto di tali regole è garantito da uno specifico organismo di controllo. I colori del marchio sono il giallo e il rosso.</a:t>
            </a:r>
            <a:br>
              <a:rPr lang="it-IT" sz="1800" b="1" dirty="0">
                <a:effectLst/>
                <a:latin typeface="Calibri" panose="020F0502020204030204" pitchFamily="34" charset="0"/>
                <a:ea typeface="Calibri" panose="020F0502020204030204" pitchFamily="34" charset="0"/>
                <a:cs typeface="Times New Roman" panose="02020603050405020304" pitchFamily="18" charset="0"/>
              </a:rPr>
            </a:br>
            <a:endParaRPr lang="it-IT" dirty="0"/>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pic>
        <p:nvPicPr>
          <p:cNvPr id="6" name="Immagine 5">
            <a:extLst>
              <a:ext uri="{FF2B5EF4-FFF2-40B4-BE49-F238E27FC236}">
                <a16:creationId xmlns:a16="http://schemas.microsoft.com/office/drawing/2014/main" id="{C616BAEF-3CCA-4745-A5DC-4F237C9FB5A7}"/>
              </a:ext>
            </a:extLst>
          </p:cNvPr>
          <p:cNvPicPr>
            <a:picLocks noChangeAspect="1"/>
          </p:cNvPicPr>
          <p:nvPr/>
        </p:nvPicPr>
        <p:blipFill>
          <a:blip r:embed="rId3"/>
          <a:stretch>
            <a:fillRect/>
          </a:stretch>
        </p:blipFill>
        <p:spPr>
          <a:xfrm>
            <a:off x="530079" y="2660534"/>
            <a:ext cx="2476500" cy="2476500"/>
          </a:xfrm>
          <a:prstGeom prst="rect">
            <a:avLst/>
          </a:prstGeom>
        </p:spPr>
      </p:pic>
      <p:sp>
        <p:nvSpPr>
          <p:cNvPr id="7" name="CasellaDiTesto 6">
            <a:extLst>
              <a:ext uri="{FF2B5EF4-FFF2-40B4-BE49-F238E27FC236}">
                <a16:creationId xmlns:a16="http://schemas.microsoft.com/office/drawing/2014/main" id="{12AD3331-4E8D-424C-A870-425122A7A5B6}"/>
              </a:ext>
            </a:extLst>
          </p:cNvPr>
          <p:cNvSpPr txBox="1"/>
          <p:nvPr/>
        </p:nvSpPr>
        <p:spPr>
          <a:xfrm>
            <a:off x="3473042" y="2097248"/>
            <a:ext cx="6845417" cy="707886"/>
          </a:xfrm>
          <a:prstGeom prst="rect">
            <a:avLst/>
          </a:prstGeom>
          <a:noFill/>
        </p:spPr>
        <p:txBody>
          <a:bodyPr wrap="square" rtlCol="0">
            <a:spAutoFit/>
          </a:bodyPr>
          <a:lstStyle/>
          <a:p>
            <a:r>
              <a:rPr lang="it-IT" sz="2000" b="1" dirty="0">
                <a:effectLst/>
                <a:latin typeface="Times New Roman" panose="02020603050405020304" pitchFamily="18" charset="0"/>
                <a:ea typeface="Calibri" panose="020F0502020204030204" pitchFamily="34" charset="0"/>
                <a:cs typeface="Times New Roman" panose="02020603050405020304" pitchFamily="18" charset="0"/>
              </a:rPr>
              <a:t>                              </a:t>
            </a:r>
            <a:r>
              <a:rPr lang="it-IT" sz="20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DOP : denominazione di origine protetta</a:t>
            </a:r>
            <a:r>
              <a:rPr lang="it-IT" sz="2000"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br>
              <a:rPr lang="it-IT" sz="2000" dirty="0">
                <a:effectLst/>
                <a:latin typeface="Times New Roman" panose="02020603050405020304" pitchFamily="18" charset="0"/>
                <a:ea typeface="Calibri" panose="020F0502020204030204" pitchFamily="34" charset="0"/>
                <a:cs typeface="Times New Roman" panose="02020603050405020304" pitchFamily="18" charset="0"/>
              </a:rPr>
            </a:br>
            <a:endParaRPr lang="it-I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4067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3149192" y="4856537"/>
            <a:ext cx="8415907" cy="1185725"/>
          </a:xfrm>
        </p:spPr>
        <p:txBody>
          <a:bodyPr/>
          <a:lstStyle/>
          <a:p>
            <a:pPr algn="just"/>
            <a:r>
              <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è il marchio di origine che l’Unione europea attribuisce ai prodotti agricoli e alimentari che hanno una determinata qualità, una reputazione o un’altra caratteristica collegata all’origine geografica, e la cui produzione, trasformazione e/o elaborazione avviene in un’area geografica determinata. Nel gruppo troviamo soprattutto prodotti agricoli come frutta, ortaggi, cereali e carni fresche. Per ottenere l’IGP quindi, almeno una fase del processo produttivo deve avvenire in una particolare area. Chi produce IGP deve attenersi alle rigide regole produttive stabilite nel disciplinare di produzione, e il rispetto di tali regole è garantito da uno specifico organismo di controllo. I colori del  marchio sono il giallo e il blu. </a:t>
            </a:r>
            <a:br>
              <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br>
              <a:rPr lang="it-IT" sz="1800" b="1" dirty="0">
                <a:effectLst/>
                <a:latin typeface="Calibri" panose="020F0502020204030204" pitchFamily="34" charset="0"/>
                <a:ea typeface="Calibri" panose="020F0502020204030204" pitchFamily="34" charset="0"/>
                <a:cs typeface="Times New Roman" panose="02020603050405020304" pitchFamily="18" charset="0"/>
              </a:rPr>
            </a:br>
            <a:endParaRPr lang="it-IT" dirty="0"/>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pic>
        <p:nvPicPr>
          <p:cNvPr id="6" name="Immagine 5">
            <a:extLst>
              <a:ext uri="{FF2B5EF4-FFF2-40B4-BE49-F238E27FC236}">
                <a16:creationId xmlns:a16="http://schemas.microsoft.com/office/drawing/2014/main" id="{C616BAEF-3CCA-4745-A5DC-4F237C9FB5A7}"/>
              </a:ext>
            </a:extLst>
          </p:cNvPr>
          <p:cNvPicPr>
            <a:picLocks noChangeAspect="1"/>
          </p:cNvPicPr>
          <p:nvPr/>
        </p:nvPicPr>
        <p:blipFill>
          <a:blip r:embed="rId3"/>
          <a:srcRect/>
          <a:stretch/>
        </p:blipFill>
        <p:spPr>
          <a:xfrm>
            <a:off x="530079" y="2660534"/>
            <a:ext cx="2476500" cy="2476500"/>
          </a:xfrm>
          <a:prstGeom prst="rect">
            <a:avLst/>
          </a:prstGeom>
        </p:spPr>
      </p:pic>
      <p:sp>
        <p:nvSpPr>
          <p:cNvPr id="7" name="CasellaDiTesto 6">
            <a:extLst>
              <a:ext uri="{FF2B5EF4-FFF2-40B4-BE49-F238E27FC236}">
                <a16:creationId xmlns:a16="http://schemas.microsoft.com/office/drawing/2014/main" id="{12AD3331-4E8D-424C-A870-425122A7A5B6}"/>
              </a:ext>
            </a:extLst>
          </p:cNvPr>
          <p:cNvSpPr txBox="1"/>
          <p:nvPr/>
        </p:nvSpPr>
        <p:spPr>
          <a:xfrm>
            <a:off x="3473042" y="2097248"/>
            <a:ext cx="6845417" cy="707886"/>
          </a:xfrm>
          <a:prstGeom prst="rect">
            <a:avLst/>
          </a:prstGeom>
          <a:noFill/>
        </p:spPr>
        <p:txBody>
          <a:bodyPr wrap="square" rtlCol="0">
            <a:spAutoFit/>
          </a:bodyPr>
          <a:lstStyle/>
          <a:p>
            <a:r>
              <a:rPr lang="it-IT" sz="20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IGP:  indicazione geografica protetta</a:t>
            </a:r>
            <a:br>
              <a:rPr lang="it-IT" sz="1800" b="1" dirty="0">
                <a:effectLst/>
                <a:latin typeface="Calibri" panose="020F0502020204030204" pitchFamily="34" charset="0"/>
                <a:ea typeface="Calibri" panose="020F0502020204030204" pitchFamily="34" charset="0"/>
                <a:cs typeface="Times New Roman" panose="02020603050405020304" pitchFamily="18" charset="0"/>
              </a:rPr>
            </a:br>
            <a:endParaRPr lang="it-I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586340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3174359" y="4202195"/>
            <a:ext cx="8415907" cy="1185725"/>
          </a:xfrm>
        </p:spPr>
        <p:txBody>
          <a:bodyPr/>
          <a:lstStyle/>
          <a:p>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non fa riferimento a un’origine ma ha l’obiettivo di valorizzare una composizione tradizionale del prodotto o un metodo di produzione tradizionale. I colori del relativo marchio sono il giallo e il blu. In questo gruppo troviamo solo la mozzarella e la pizza napoletana.</a:t>
            </a:r>
            <a:br>
              <a:rPr lang="it-IT" sz="1800" b="1" dirty="0">
                <a:effectLst/>
                <a:latin typeface="Calibri" panose="020F0502020204030204" pitchFamily="34" charset="0"/>
                <a:ea typeface="Calibri" panose="020F0502020204030204" pitchFamily="34" charset="0"/>
                <a:cs typeface="Times New Roman" panose="02020603050405020304" pitchFamily="18" charset="0"/>
              </a:rPr>
            </a:br>
            <a:endParaRPr lang="it-IT" dirty="0"/>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pic>
        <p:nvPicPr>
          <p:cNvPr id="6" name="Immagine 5">
            <a:extLst>
              <a:ext uri="{FF2B5EF4-FFF2-40B4-BE49-F238E27FC236}">
                <a16:creationId xmlns:a16="http://schemas.microsoft.com/office/drawing/2014/main" id="{C616BAEF-3CCA-4745-A5DC-4F237C9FB5A7}"/>
              </a:ext>
            </a:extLst>
          </p:cNvPr>
          <p:cNvPicPr>
            <a:picLocks noChangeAspect="1"/>
          </p:cNvPicPr>
          <p:nvPr/>
        </p:nvPicPr>
        <p:blipFill>
          <a:blip r:embed="rId3"/>
          <a:srcRect/>
          <a:stretch/>
        </p:blipFill>
        <p:spPr>
          <a:xfrm>
            <a:off x="538334" y="2660534"/>
            <a:ext cx="2459989" cy="2476500"/>
          </a:xfrm>
          <a:prstGeom prst="rect">
            <a:avLst/>
          </a:prstGeom>
        </p:spPr>
      </p:pic>
      <p:sp>
        <p:nvSpPr>
          <p:cNvPr id="7" name="CasellaDiTesto 6">
            <a:extLst>
              <a:ext uri="{FF2B5EF4-FFF2-40B4-BE49-F238E27FC236}">
                <a16:creationId xmlns:a16="http://schemas.microsoft.com/office/drawing/2014/main" id="{12AD3331-4E8D-424C-A870-425122A7A5B6}"/>
              </a:ext>
            </a:extLst>
          </p:cNvPr>
          <p:cNvSpPr txBox="1"/>
          <p:nvPr/>
        </p:nvSpPr>
        <p:spPr>
          <a:xfrm>
            <a:off x="3473042" y="2097248"/>
            <a:ext cx="6845417" cy="1015663"/>
          </a:xfrm>
          <a:prstGeom prst="rect">
            <a:avLst/>
          </a:prstGeom>
          <a:noFill/>
        </p:spPr>
        <p:txBody>
          <a:bodyPr wrap="square" rtlCol="0">
            <a:spAutoFit/>
          </a:bodyPr>
          <a:lstStyle/>
          <a:p>
            <a:r>
              <a:rPr lang="it-IT" sz="20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it-IT" sz="2000" b="1" dirty="0">
                <a:solidFill>
                  <a:srgbClr val="FFFF00"/>
                </a:solidFill>
                <a:latin typeface="Times New Roman" panose="02020603050405020304" pitchFamily="18" charset="0"/>
                <a:ea typeface="Calibri" panose="020F0502020204030204" pitchFamily="34" charset="0"/>
                <a:cs typeface="Times New Roman" panose="02020603050405020304" pitchFamily="18" charset="0"/>
              </a:rPr>
              <a:t>      </a:t>
            </a:r>
            <a:r>
              <a:rPr lang="it-IT" sz="20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STG: SPECIALITA’ TRADIZIONALI GARANTITE</a:t>
            </a:r>
            <a:br>
              <a:rPr lang="it-IT" sz="2000" dirty="0">
                <a:effectLst/>
                <a:latin typeface="Times New Roman" panose="02020603050405020304" pitchFamily="18" charset="0"/>
                <a:ea typeface="Calibri" panose="020F0502020204030204" pitchFamily="34" charset="0"/>
                <a:cs typeface="Times New Roman" panose="02020603050405020304" pitchFamily="18" charset="0"/>
              </a:rPr>
            </a:br>
            <a:endParaRPr lang="it-I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3896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567378" y="2923828"/>
            <a:ext cx="9913499" cy="1185725"/>
          </a:xfrm>
        </p:spPr>
        <p:txBody>
          <a:bodyPr/>
          <a:lstStyle/>
          <a:p>
            <a:pPr lvl="0">
              <a:lnSpc>
                <a:spcPct val="107000"/>
              </a:lnSpc>
              <a:spcAft>
                <a:spcPts val="800"/>
              </a:spcAft>
              <a:buSzPts val="1000"/>
              <a:tabLst>
                <a:tab pos="457200" algn="l"/>
              </a:tabLst>
            </a:pPr>
            <a:br>
              <a:rPr lang="it-IT" sz="2400" b="1" dirty="0">
                <a:effectLst/>
                <a:latin typeface="Calibri" panose="020F0502020204030204" pitchFamily="34" charset="0"/>
                <a:ea typeface="Times New Roman" panose="02020603050405020304" pitchFamily="18" charset="0"/>
                <a:cs typeface="Calibri" panose="020F0502020204030204" pitchFamily="34" charset="0"/>
              </a:rPr>
            </a:br>
            <a:r>
              <a:rPr lang="it-IT" sz="2400" b="1" dirty="0">
                <a:effectLst/>
                <a:latin typeface="Calibri" panose="020F0502020204030204" pitchFamily="34" charset="0"/>
                <a:ea typeface="Times New Roman" panose="02020603050405020304" pitchFamily="18" charset="0"/>
                <a:cs typeface="Calibri" panose="020F0502020204030204" pitchFamily="34" charset="0"/>
              </a:rPr>
              <a:t>                          </a:t>
            </a:r>
            <a:r>
              <a:rPr lang="it-IT" sz="24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t>MENZIONI TRADIZIONALI PER IL VINO</a:t>
            </a:r>
            <a:br>
              <a:rPr lang="it-IT" sz="2400" b="1" dirty="0">
                <a:solidFill>
                  <a:srgbClr val="FFFF00"/>
                </a:solidFill>
                <a:effectLst/>
                <a:latin typeface="Calibri" panose="020F0502020204030204" pitchFamily="34" charset="0"/>
                <a:ea typeface="Times New Roman" panose="02020603050405020304" pitchFamily="18" charset="0"/>
                <a:cs typeface="Calibri" panose="020F0502020204030204" pitchFamily="34" charset="0"/>
              </a:rPr>
            </a:br>
            <a:endParaRPr lang="it-IT" i="1" dirty="0"/>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pic>
        <p:nvPicPr>
          <p:cNvPr id="6" name="Immagine 5">
            <a:extLst>
              <a:ext uri="{FF2B5EF4-FFF2-40B4-BE49-F238E27FC236}">
                <a16:creationId xmlns:a16="http://schemas.microsoft.com/office/drawing/2014/main" id="{E6EED7C8-6EF2-42C1-97F8-6E82F7B520DD}"/>
              </a:ext>
            </a:extLst>
          </p:cNvPr>
          <p:cNvPicPr>
            <a:picLocks noChangeAspect="1"/>
          </p:cNvPicPr>
          <p:nvPr/>
        </p:nvPicPr>
        <p:blipFill>
          <a:blip r:embed="rId3"/>
          <a:stretch>
            <a:fillRect/>
          </a:stretch>
        </p:blipFill>
        <p:spPr>
          <a:xfrm>
            <a:off x="2567032" y="3429000"/>
            <a:ext cx="6560380" cy="2422715"/>
          </a:xfrm>
          <a:prstGeom prst="rect">
            <a:avLst/>
          </a:prstGeom>
        </p:spPr>
      </p:pic>
    </p:spTree>
    <p:extLst>
      <p:ext uri="{BB962C8B-B14F-4D97-AF65-F5344CB8AC3E}">
        <p14:creationId xmlns:p14="http://schemas.microsoft.com/office/powerpoint/2010/main" val="2646209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868997" y="4110297"/>
            <a:ext cx="8415907" cy="1185725"/>
          </a:xfrm>
        </p:spPr>
        <p:txBody>
          <a:bodyPr/>
          <a:lstStyle/>
          <a:p>
            <a:r>
              <a:rPr lang="it-IT" dirty="0"/>
              <a:t>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 </a:t>
            </a:r>
            <a:r>
              <a:rPr lang="it-IT" sz="1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I.G.T.  - INDICAZIONE GEOGRAFICA TIPICA</a:t>
            </a:r>
            <a:br>
              <a:rPr lang="it-IT" sz="1800" b="1" i="1" dirty="0">
                <a:effectLst/>
                <a:latin typeface="Calibri" panose="020F0502020204030204" pitchFamily="34" charset="0"/>
                <a:ea typeface="Calibri" panose="020F0502020204030204" pitchFamily="34" charset="0"/>
                <a:cs typeface="Times New Roman" panose="02020603050405020304" pitchFamily="18" charset="0"/>
              </a:rPr>
            </a:br>
            <a:r>
              <a:rPr lang="it-IT" sz="1800" b="1" dirty="0">
                <a:effectLst/>
                <a:latin typeface="Calibri" panose="020F0502020204030204" pitchFamily="34" charset="0"/>
                <a:ea typeface="Calibri" panose="020F0502020204030204" pitchFamily="34" charset="0"/>
                <a:cs typeface="Times New Roman" panose="02020603050405020304" pitchFamily="18" charset="0"/>
              </a:rPr>
              <a:t>       </a:t>
            </a: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Sono vini ottenuti per l’85% da uve della zona geografica di cui portano il nome</a:t>
            </a:r>
            <a:endParaRPr lang="it-IT" dirty="0">
              <a:latin typeface="Times New Roman" panose="02020603050405020304" pitchFamily="18" charset="0"/>
              <a:cs typeface="Times New Roman" panose="02020603050405020304" pitchFamily="18" charset="0"/>
            </a:endParaRP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pic>
        <p:nvPicPr>
          <p:cNvPr id="6" name="Immagine 5">
            <a:extLst>
              <a:ext uri="{FF2B5EF4-FFF2-40B4-BE49-F238E27FC236}">
                <a16:creationId xmlns:a16="http://schemas.microsoft.com/office/drawing/2014/main" id="{E3E9EEF6-B38E-48C4-80AE-E0F2C976DE62}"/>
              </a:ext>
            </a:extLst>
          </p:cNvPr>
          <p:cNvPicPr>
            <a:picLocks noChangeAspect="1"/>
          </p:cNvPicPr>
          <p:nvPr/>
        </p:nvPicPr>
        <p:blipFill>
          <a:blip r:embed="rId3"/>
          <a:stretch>
            <a:fillRect/>
          </a:stretch>
        </p:blipFill>
        <p:spPr>
          <a:xfrm>
            <a:off x="4858275" y="2205297"/>
            <a:ext cx="1905000" cy="1905000"/>
          </a:xfrm>
          <a:prstGeom prst="rect">
            <a:avLst/>
          </a:prstGeom>
        </p:spPr>
      </p:pic>
    </p:spTree>
    <p:extLst>
      <p:ext uri="{BB962C8B-B14F-4D97-AF65-F5344CB8AC3E}">
        <p14:creationId xmlns:p14="http://schemas.microsoft.com/office/powerpoint/2010/main" val="4015372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174460" y="4681058"/>
            <a:ext cx="9762498" cy="1344318"/>
          </a:xfrm>
        </p:spPr>
        <p:txBody>
          <a:bodyPr/>
          <a:lstStyle/>
          <a:p>
            <a:pPr algn="ctr"/>
            <a:r>
              <a:rPr lang="it-IT" sz="1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D.O.C. – DENOMINAZIONE D’ORIGINE CONTROLLATA</a:t>
            </a:r>
            <a:br>
              <a:rPr lang="it-IT" sz="1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br>
            <a:br>
              <a:rPr lang="it-IT" sz="1800" b="1" i="1" dirty="0">
                <a:effectLst/>
                <a:latin typeface="Calibri" panose="020F0502020204030204" pitchFamily="34" charset="0"/>
                <a:ea typeface="Calibri" panose="020F0502020204030204" pitchFamily="34" charset="0"/>
                <a:cs typeface="Times New Roman" panose="02020603050405020304" pitchFamily="18" charset="0"/>
              </a:rPr>
            </a:b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Sono vini di qualità, prodotti in una zona ben determinata, le cui caratteristiche organolettiche debbono rispettare i parametri predisposti dai preliminari della produzione.  A differenza dei vini IGT, quelli DOC debbono essere sottoposti, prima della commercializzazione, ad analisi chimico-fisica ad opera di un’apposita Commissione istituita presso la Camera di Commercio di appartenenza</a:t>
            </a:r>
            <a:endParaRPr lang="it-IT" dirty="0">
              <a:latin typeface="Times New Roman" panose="02020603050405020304" pitchFamily="18" charset="0"/>
              <a:cs typeface="Times New Roman" panose="02020603050405020304" pitchFamily="18" charset="0"/>
            </a:endParaRP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pic>
        <p:nvPicPr>
          <p:cNvPr id="6" name="Immagine 5">
            <a:extLst>
              <a:ext uri="{FF2B5EF4-FFF2-40B4-BE49-F238E27FC236}">
                <a16:creationId xmlns:a16="http://schemas.microsoft.com/office/drawing/2014/main" id="{E3E9EEF6-B38E-48C4-80AE-E0F2C976DE62}"/>
              </a:ext>
            </a:extLst>
          </p:cNvPr>
          <p:cNvPicPr>
            <a:picLocks noChangeAspect="1"/>
          </p:cNvPicPr>
          <p:nvPr/>
        </p:nvPicPr>
        <p:blipFill>
          <a:blip r:embed="rId3"/>
          <a:srcRect/>
          <a:stretch/>
        </p:blipFill>
        <p:spPr>
          <a:xfrm>
            <a:off x="5227390" y="2056282"/>
            <a:ext cx="1905000" cy="1889760"/>
          </a:xfrm>
          <a:prstGeom prst="rect">
            <a:avLst/>
          </a:prstGeom>
        </p:spPr>
      </p:pic>
    </p:spTree>
    <p:extLst>
      <p:ext uri="{BB962C8B-B14F-4D97-AF65-F5344CB8AC3E}">
        <p14:creationId xmlns:p14="http://schemas.microsoft.com/office/powerpoint/2010/main" val="2734317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868998" y="4866273"/>
            <a:ext cx="8863084" cy="1185725"/>
          </a:xfrm>
        </p:spPr>
        <p:txBody>
          <a:bodyPr/>
          <a:lstStyle/>
          <a:p>
            <a:pPr>
              <a:lnSpc>
                <a:spcPct val="107000"/>
              </a:lnSpc>
              <a:spcAft>
                <a:spcPts val="800"/>
              </a:spcAft>
            </a:pPr>
            <a:r>
              <a:rPr lang="it-IT" sz="1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           D.</a:t>
            </a:r>
            <a:r>
              <a:rPr lang="it-IT" sz="1800" b="1" dirty="0">
                <a:solidFill>
                  <a:srgbClr val="FFFF00"/>
                </a:solidFill>
                <a:latin typeface="Calibri" panose="020F0502020204030204" pitchFamily="34" charset="0"/>
                <a:ea typeface="Calibri" panose="020F0502020204030204" pitchFamily="34" charset="0"/>
                <a:cs typeface="Times New Roman" panose="02020603050405020304" pitchFamily="18" charset="0"/>
              </a:rPr>
              <a:t>O</a:t>
            </a:r>
            <a:r>
              <a:rPr lang="it-IT" sz="1800" b="1" dirty="0">
                <a:solidFill>
                  <a:srgbClr val="FFFF00"/>
                </a:solidFill>
                <a:effectLst/>
                <a:latin typeface="Calibri" panose="020F0502020204030204" pitchFamily="34" charset="0"/>
                <a:ea typeface="Calibri" panose="020F0502020204030204" pitchFamily="34" charset="0"/>
                <a:cs typeface="Times New Roman" panose="02020603050405020304" pitchFamily="18" charset="0"/>
              </a:rPr>
              <a:t>.C.G.  - DENOMINAZIONE D’ORIGINE CONTROLLATA E GARANTITA</a:t>
            </a:r>
            <a:br>
              <a:rPr lang="it-IT" sz="1800" b="1" i="1" dirty="0">
                <a:effectLst/>
                <a:latin typeface="Calibri" panose="020F0502020204030204" pitchFamily="34" charset="0"/>
                <a:ea typeface="Calibri" panose="020F0502020204030204" pitchFamily="34" charset="0"/>
                <a:cs typeface="Times New Roman" panose="02020603050405020304" pitchFamily="18" charset="0"/>
              </a:rPr>
            </a:br>
            <a:br>
              <a:rPr lang="it-IT" sz="1800" b="1" i="1" dirty="0">
                <a:effectLst/>
                <a:latin typeface="Calibri" panose="020F0502020204030204" pitchFamily="34" charset="0"/>
                <a:ea typeface="Calibri" panose="020F0502020204030204" pitchFamily="34" charset="0"/>
                <a:cs typeface="Times New Roman" panose="02020603050405020304" pitchFamily="18" charset="0"/>
              </a:rPr>
            </a:br>
            <a:r>
              <a:rPr lang="it-IT" sz="1800" b="1" dirty="0">
                <a:effectLst/>
                <a:latin typeface="Times New Roman" panose="02020603050405020304" pitchFamily="18" charset="0"/>
                <a:ea typeface="Calibri" panose="020F0502020204030204" pitchFamily="34" charset="0"/>
                <a:cs typeface="Times New Roman" panose="02020603050405020304" pitchFamily="18" charset="0"/>
              </a:rPr>
              <a:t>Sono vini di particolare qualità e pregio, sottoposti ad analisi sia chimico-fisica che organolettica. Per ottenere la denominazione i vini DOCG debbono essere stati riconosciuti vini DOC da almeno cinque anni ed essere imbottigliati in recipienti inferiori ai 5 litri, che vanno assicurati con un contrassegno di Stato.</a:t>
            </a:r>
            <a:endParaRPr lang="it-IT"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pic>
        <p:nvPicPr>
          <p:cNvPr id="6" name="Immagine 5">
            <a:extLst>
              <a:ext uri="{FF2B5EF4-FFF2-40B4-BE49-F238E27FC236}">
                <a16:creationId xmlns:a16="http://schemas.microsoft.com/office/drawing/2014/main" id="{E3E9EEF6-B38E-48C4-80AE-E0F2C976DE62}"/>
              </a:ext>
            </a:extLst>
          </p:cNvPr>
          <p:cNvPicPr>
            <a:picLocks noChangeAspect="1"/>
          </p:cNvPicPr>
          <p:nvPr/>
        </p:nvPicPr>
        <p:blipFill>
          <a:blip r:embed="rId3"/>
          <a:srcRect/>
          <a:stretch/>
        </p:blipFill>
        <p:spPr>
          <a:xfrm>
            <a:off x="5227390" y="2052895"/>
            <a:ext cx="1905000" cy="1896533"/>
          </a:xfrm>
          <a:prstGeom prst="rect">
            <a:avLst/>
          </a:prstGeom>
        </p:spPr>
      </p:pic>
    </p:spTree>
    <p:extLst>
      <p:ext uri="{BB962C8B-B14F-4D97-AF65-F5344CB8AC3E}">
        <p14:creationId xmlns:p14="http://schemas.microsoft.com/office/powerpoint/2010/main" val="4107703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2111299" y="2995528"/>
            <a:ext cx="8415907" cy="1185725"/>
          </a:xfrm>
        </p:spPr>
        <p:txBody>
          <a:bodyPr/>
          <a:lstStyle/>
          <a:p>
            <a:r>
              <a:rPr lang="it-IT" dirty="0"/>
              <a:t>      </a:t>
            </a:r>
            <a:r>
              <a:rPr lang="it-IT" dirty="0">
                <a:latin typeface="Times New Roman" panose="02020603050405020304" pitchFamily="18" charset="0"/>
                <a:cs typeface="Times New Roman" panose="02020603050405020304" pitchFamily="18" charset="0"/>
              </a:rPr>
              <a:t>ETICHETTATURA</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Tree>
    <p:extLst>
      <p:ext uri="{BB962C8B-B14F-4D97-AF65-F5344CB8AC3E}">
        <p14:creationId xmlns:p14="http://schemas.microsoft.com/office/powerpoint/2010/main" val="35255181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2237134" y="4982263"/>
            <a:ext cx="8415907" cy="1185725"/>
          </a:xfrm>
        </p:spPr>
        <p:txBody>
          <a:bodyPr/>
          <a:lstStyle/>
          <a:p>
            <a:br>
              <a:rPr lang="it-IT" sz="1600" b="1" i="0" dirty="0">
                <a:solidFill>
                  <a:schemeClr val="bg1"/>
                </a:solidFill>
                <a:effectLst/>
                <a:latin typeface="Times New Roman" panose="02020603050405020304" pitchFamily="18" charset="0"/>
                <a:cs typeface="Times New Roman" panose="02020603050405020304" pitchFamily="18" charset="0"/>
              </a:rPr>
            </a:br>
            <a:br>
              <a:rPr lang="it-IT" sz="1600" b="1" i="0" dirty="0">
                <a:solidFill>
                  <a:schemeClr val="bg1"/>
                </a:solidFill>
                <a:effectLst/>
                <a:latin typeface="Times New Roman" panose="02020603050405020304" pitchFamily="18" charset="0"/>
                <a:cs typeface="Times New Roman" panose="02020603050405020304" pitchFamily="18" charset="0"/>
              </a:rPr>
            </a:br>
            <a:br>
              <a:rPr lang="it-IT" sz="1600" b="1" i="0" dirty="0">
                <a:solidFill>
                  <a:schemeClr val="bg1"/>
                </a:solidFill>
                <a:effectLst/>
                <a:latin typeface="Times New Roman" panose="02020603050405020304" pitchFamily="18" charset="0"/>
                <a:cs typeface="Times New Roman" panose="02020603050405020304" pitchFamily="18" charset="0"/>
              </a:rPr>
            </a:br>
            <a:r>
              <a:rPr lang="it-IT" sz="1600" b="1" i="0" dirty="0">
                <a:solidFill>
                  <a:schemeClr val="bg1"/>
                </a:solidFill>
                <a:effectLst/>
                <a:latin typeface="Times New Roman" panose="02020603050405020304" pitchFamily="18" charset="0"/>
                <a:cs typeface="Times New Roman" panose="02020603050405020304" pitchFamily="18" charset="0"/>
              </a:rPr>
              <a:t>Cosa è l’etichettatura del vino</a:t>
            </a:r>
            <a:br>
              <a:rPr lang="it-IT" sz="1600" i="0" dirty="0">
                <a:solidFill>
                  <a:schemeClr val="bg1"/>
                </a:solidFill>
                <a:effectLst/>
                <a:latin typeface="Times New Roman" panose="02020603050405020304" pitchFamily="18" charset="0"/>
                <a:cs typeface="Times New Roman" panose="02020603050405020304" pitchFamily="18" charset="0"/>
              </a:rPr>
            </a:br>
            <a:r>
              <a:rPr lang="it-IT" sz="1600" i="0" dirty="0">
                <a:solidFill>
                  <a:schemeClr val="bg1"/>
                </a:solidFill>
                <a:effectLst/>
                <a:latin typeface="Times New Roman" panose="02020603050405020304" pitchFamily="18" charset="0"/>
                <a:cs typeface="Times New Roman" panose="02020603050405020304" pitchFamily="18" charset="0"/>
              </a:rPr>
              <a:t>L’</a:t>
            </a:r>
            <a:r>
              <a:rPr lang="it-IT" sz="1600" i="0" u="none" strike="noStrike" dirty="0">
                <a:solidFill>
                  <a:schemeClr val="bg1"/>
                </a:solidFill>
                <a:effectLst/>
                <a:latin typeface="Times New Roman" panose="02020603050405020304" pitchFamily="18" charset="0"/>
                <a:cs typeface="Times New Roman" panose="02020603050405020304" pitchFamily="18" charset="0"/>
              </a:rPr>
              <a:t>etichetta</a:t>
            </a:r>
            <a:r>
              <a:rPr lang="it-IT" sz="1600" u="none" strike="noStrike" dirty="0">
                <a:solidFill>
                  <a:schemeClr val="bg1"/>
                </a:solidFill>
                <a:latin typeface="Times New Roman" panose="02020603050405020304" pitchFamily="18" charset="0"/>
                <a:cs typeface="Times New Roman" panose="02020603050405020304" pitchFamily="18" charset="0"/>
              </a:rPr>
              <a:t> </a:t>
            </a:r>
            <a:r>
              <a:rPr lang="it-IT" sz="1600" i="0" dirty="0">
                <a:solidFill>
                  <a:schemeClr val="bg1"/>
                </a:solidFill>
                <a:effectLst/>
                <a:latin typeface="Times New Roman" panose="02020603050405020304" pitchFamily="18" charset="0"/>
                <a:cs typeface="Times New Roman" panose="02020603050405020304" pitchFamily="18" charset="0"/>
              </a:rPr>
              <a:t>assolve il compito di tutelare produttore e consumatore, contiene </a:t>
            </a:r>
            <a:r>
              <a:rPr lang="it-IT" sz="1600" dirty="0">
                <a:solidFill>
                  <a:schemeClr val="bg1"/>
                </a:solidFill>
                <a:latin typeface="Times New Roman" panose="02020603050405020304" pitchFamily="18" charset="0"/>
                <a:cs typeface="Times New Roman" panose="02020603050405020304" pitchFamily="18" charset="0"/>
              </a:rPr>
              <a:t>informazioni inerenti un determinato prodotto confezionato, quali la lista degli ingredienti, il nome dell’alimento o la data di scadenza. </a:t>
            </a:r>
            <a:br>
              <a:rPr lang="it-IT" sz="1600" dirty="0">
                <a:solidFill>
                  <a:schemeClr val="bg1"/>
                </a:solidFill>
                <a:latin typeface="Times New Roman" panose="02020603050405020304" pitchFamily="18" charset="0"/>
                <a:cs typeface="Times New Roman" panose="02020603050405020304" pitchFamily="18" charset="0"/>
              </a:rPr>
            </a:br>
            <a:r>
              <a:rPr lang="it-IT" sz="1600" dirty="0">
                <a:solidFill>
                  <a:schemeClr val="bg1"/>
                </a:solidFill>
                <a:latin typeface="Times New Roman" panose="02020603050405020304" pitchFamily="18" charset="0"/>
                <a:cs typeface="Times New Roman" panose="02020603050405020304" pitchFamily="18" charset="0"/>
              </a:rPr>
              <a:t>Lo scopo è dunque fornire al consumatore una consapevolezza ampia sulle modalità di produzione di un alimento e le sue caratteristiche, sui requisiti igienico-sanitari e per fornire anche informazioni di carattere qualitativo.</a:t>
            </a:r>
            <a:br>
              <a:rPr lang="it-IT" sz="1600" i="0" dirty="0">
                <a:solidFill>
                  <a:schemeClr val="bg1"/>
                </a:solidFill>
                <a:effectLst/>
                <a:latin typeface="Times New Roman" panose="02020603050405020304" pitchFamily="18" charset="0"/>
                <a:cs typeface="Times New Roman" panose="02020603050405020304" pitchFamily="18" charset="0"/>
              </a:rPr>
            </a:br>
            <a:r>
              <a:rPr lang="it-IT" sz="1600" i="0" dirty="0">
                <a:solidFill>
                  <a:schemeClr val="bg1"/>
                </a:solidFill>
                <a:effectLst/>
                <a:latin typeface="Times New Roman" panose="02020603050405020304" pitchFamily="18" charset="0"/>
                <a:cs typeface="Times New Roman" panose="02020603050405020304" pitchFamily="18" charset="0"/>
              </a:rPr>
              <a:t>In sintesi la si può considerare come il documento di identità del prodotto cui si riferisce. </a:t>
            </a:r>
            <a:br>
              <a:rPr lang="it-IT" sz="1600" i="0" dirty="0">
                <a:solidFill>
                  <a:schemeClr val="bg1"/>
                </a:solidFill>
                <a:effectLst/>
                <a:latin typeface="Times New Roman" panose="02020603050405020304" pitchFamily="18" charset="0"/>
                <a:cs typeface="Times New Roman" panose="02020603050405020304" pitchFamily="18" charset="0"/>
              </a:rPr>
            </a:br>
            <a:r>
              <a:rPr lang="it-IT" sz="1800" dirty="0">
                <a:effectLst/>
                <a:latin typeface="Calibri" panose="020F0502020204030204" pitchFamily="34" charset="0"/>
                <a:ea typeface="Calibri" panose="020F0502020204030204" pitchFamily="34" charset="0"/>
                <a:cs typeface="Times New Roman" panose="02020603050405020304" pitchFamily="18" charset="0"/>
              </a:rPr>
              <a:t>L’etichetta deve quindi contenere informazioni che rispondono a determinati principi. Deve essere innanzitutto chiara, tale da non generare dubbi o errori. Deve essere poi facilmente leggibile nel senso di dimensioni che permettono di leggere agevolmente ogni dato. Infine devono rispondere al requisito dell’</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indelebilità</a:t>
            </a:r>
            <a:r>
              <a:rPr lang="it-IT" sz="1800" dirty="0">
                <a:effectLst/>
                <a:latin typeface="Calibri" panose="020F0502020204030204" pitchFamily="34" charset="0"/>
                <a:ea typeface="Calibri" panose="020F0502020204030204" pitchFamily="34" charset="0"/>
                <a:cs typeface="Times New Roman" panose="02020603050405020304" pitchFamily="18" charset="0"/>
              </a:rPr>
              <a:t> ossia tali da essere visibili per tutta la vita del prodotto</a:t>
            </a:r>
            <a:br>
              <a:rPr lang="it-IT" sz="1600" i="0" dirty="0">
                <a:solidFill>
                  <a:schemeClr val="bg1"/>
                </a:solidFill>
                <a:effectLst/>
                <a:latin typeface="Times New Roman" panose="02020603050405020304" pitchFamily="18" charset="0"/>
                <a:cs typeface="Times New Roman" panose="02020603050405020304" pitchFamily="18" charset="0"/>
              </a:rPr>
            </a:br>
            <a:br>
              <a:rPr lang="it-IT" sz="1600" b="0" i="0" dirty="0">
                <a:solidFill>
                  <a:schemeClr val="bg1"/>
                </a:solidFill>
                <a:effectLst/>
                <a:latin typeface="Times New Roman" panose="02020603050405020304" pitchFamily="18" charset="0"/>
                <a:cs typeface="Times New Roman" panose="02020603050405020304" pitchFamily="18" charset="0"/>
              </a:rPr>
            </a:br>
            <a:endParaRPr lang="it-IT" sz="1600" dirty="0">
              <a:solidFill>
                <a:schemeClr val="bg1"/>
              </a:solidFill>
              <a:latin typeface="Times New Roman" panose="02020603050405020304" pitchFamily="18" charset="0"/>
              <a:cs typeface="Times New Roman" panose="02020603050405020304" pitchFamily="18" charset="0"/>
            </a:endParaRP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Tree>
    <p:extLst>
      <p:ext uri="{BB962C8B-B14F-4D97-AF65-F5344CB8AC3E}">
        <p14:creationId xmlns:p14="http://schemas.microsoft.com/office/powerpoint/2010/main" val="6966595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2052576" y="4657957"/>
            <a:ext cx="8415907" cy="1185725"/>
          </a:xfrm>
        </p:spPr>
        <p:txBody>
          <a:bodyPr/>
          <a:lstStyle/>
          <a:p>
            <a:br>
              <a:rPr lang="it-IT" sz="1600" i="0" dirty="0">
                <a:solidFill>
                  <a:schemeClr val="bg1"/>
                </a:solidFill>
                <a:effectLst/>
                <a:latin typeface="Times New Roman" panose="02020603050405020304" pitchFamily="18" charset="0"/>
                <a:cs typeface="Times New Roman" panose="02020603050405020304" pitchFamily="18" charset="0"/>
              </a:rPr>
            </a:br>
            <a:br>
              <a:rPr lang="it-IT" sz="1600" i="0" dirty="0">
                <a:solidFill>
                  <a:schemeClr val="bg1"/>
                </a:solidFill>
                <a:effectLst/>
                <a:latin typeface="Times New Roman" panose="02020603050405020304" pitchFamily="18" charset="0"/>
                <a:cs typeface="Times New Roman" panose="02020603050405020304" pitchFamily="18" charset="0"/>
              </a:rPr>
            </a:br>
            <a:br>
              <a:rPr lang="it-IT" sz="1600" i="0" dirty="0">
                <a:solidFill>
                  <a:schemeClr val="bg1"/>
                </a:solidFill>
                <a:effectLst/>
                <a:latin typeface="Times New Roman" panose="02020603050405020304" pitchFamily="18" charset="0"/>
                <a:cs typeface="Times New Roman" panose="02020603050405020304" pitchFamily="18" charset="0"/>
              </a:rPr>
            </a:br>
            <a:br>
              <a:rPr lang="it-IT" sz="1600" i="0" dirty="0">
                <a:solidFill>
                  <a:schemeClr val="bg1"/>
                </a:solidFill>
                <a:effectLst/>
                <a:latin typeface="Times New Roman" panose="02020603050405020304" pitchFamily="18" charset="0"/>
                <a:cs typeface="Times New Roman" panose="02020603050405020304" pitchFamily="18" charset="0"/>
              </a:rPr>
            </a:br>
            <a:br>
              <a:rPr lang="it-IT" sz="1600" i="0" dirty="0">
                <a:solidFill>
                  <a:schemeClr val="bg1"/>
                </a:solidFill>
                <a:effectLst/>
                <a:latin typeface="Times New Roman" panose="02020603050405020304" pitchFamily="18" charset="0"/>
                <a:cs typeface="Times New Roman" panose="02020603050405020304" pitchFamily="18" charset="0"/>
              </a:rPr>
            </a:br>
            <a:br>
              <a:rPr lang="it-IT" sz="1600" i="0" dirty="0">
                <a:solidFill>
                  <a:schemeClr val="bg1"/>
                </a:solidFill>
                <a:effectLst/>
                <a:latin typeface="Times New Roman" panose="02020603050405020304" pitchFamily="18" charset="0"/>
                <a:cs typeface="Times New Roman" panose="02020603050405020304" pitchFamily="18" charset="0"/>
              </a:rPr>
            </a:br>
            <a:r>
              <a:rPr lang="it-IT" sz="1600" b="1" i="0" dirty="0">
                <a:solidFill>
                  <a:schemeClr val="bg1"/>
                </a:solidFill>
                <a:effectLst/>
                <a:latin typeface="Times New Roman" panose="02020603050405020304" pitchFamily="18" charset="0"/>
                <a:cs typeface="Times New Roman" panose="02020603050405020304" pitchFamily="18" charset="0"/>
              </a:rPr>
              <a:t>Cosa deve indicare un’etichetta in modo corretto</a:t>
            </a:r>
            <a:br>
              <a:rPr lang="it-IT" sz="1600" b="1" i="0" dirty="0">
                <a:solidFill>
                  <a:schemeClr val="bg1"/>
                </a:solidFill>
                <a:effectLst/>
                <a:latin typeface="Times New Roman" panose="02020603050405020304" pitchFamily="18" charset="0"/>
                <a:cs typeface="Times New Roman" panose="02020603050405020304" pitchFamily="18" charset="0"/>
              </a:rPr>
            </a:br>
            <a:r>
              <a:rPr lang="it-IT" sz="1600" i="0" dirty="0">
                <a:solidFill>
                  <a:schemeClr val="bg1"/>
                </a:solidFill>
                <a:effectLst/>
                <a:latin typeface="Times New Roman" panose="02020603050405020304" pitchFamily="18" charset="0"/>
                <a:cs typeface="Times New Roman" panose="02020603050405020304" pitchFamily="18" charset="0"/>
              </a:rPr>
              <a:t>Per i viticoltori, come per gli utenti e gli addetti al settore, è necessario che sulla bottiglia siano riportate, in modo preciso ed esaustivo, tutte le indicazioni imposte dalla normativa vigente. L’etichetta, pertanto, dovrà fornire le informazioni obbligatorie e, a discrezione del produttore, tutte quelle facoltative che contribuiscono utilmente alla scelta consapevole del consumatore, entro i limiti della veridicità.</a:t>
            </a:r>
            <a:br>
              <a:rPr lang="it-IT" sz="1600" i="0" dirty="0">
                <a:solidFill>
                  <a:schemeClr val="bg1"/>
                </a:solidFill>
                <a:effectLst/>
                <a:latin typeface="Times New Roman" panose="02020603050405020304" pitchFamily="18" charset="0"/>
                <a:cs typeface="Times New Roman" panose="02020603050405020304" pitchFamily="18" charset="0"/>
              </a:rPr>
            </a:br>
            <a:r>
              <a:rPr lang="it-IT" sz="1600" i="0" dirty="0">
                <a:solidFill>
                  <a:schemeClr val="bg1"/>
                </a:solidFill>
                <a:effectLst/>
                <a:latin typeface="Times New Roman" panose="02020603050405020304" pitchFamily="18" charset="0"/>
                <a:cs typeface="Times New Roman" panose="02020603050405020304" pitchFamily="18" charset="0"/>
              </a:rPr>
              <a:t>Tra le indicazioni obbligatorie, ad esempio, rientrano il nome del vino,  la denominazione ossia se è un DOC o un DOCG e la varietà di vite, il titolo alcolometrico volumico effettivo (indicato in unità e mezze unita in percentuale ad es. 11,5% vol.). Ed ancora devono essere indicati obbligatoriamente anche l’indicazione della provenienza, il numero di lotto, il contenuto di solfiti ecc.</a:t>
            </a:r>
            <a:br>
              <a:rPr lang="it-IT" sz="1600" i="0" dirty="0">
                <a:solidFill>
                  <a:schemeClr val="bg1"/>
                </a:solidFill>
                <a:effectLst/>
                <a:latin typeface="Times New Roman" panose="02020603050405020304" pitchFamily="18" charset="0"/>
                <a:cs typeface="Times New Roman" panose="02020603050405020304" pitchFamily="18" charset="0"/>
              </a:rPr>
            </a:br>
            <a:r>
              <a:rPr lang="it-IT" sz="1600" i="0" dirty="0">
                <a:solidFill>
                  <a:schemeClr val="bg1"/>
                </a:solidFill>
                <a:effectLst/>
                <a:latin typeface="Times New Roman" panose="02020603050405020304" pitchFamily="18" charset="0"/>
                <a:cs typeface="Times New Roman" panose="02020603050405020304" pitchFamily="18" charset="0"/>
              </a:rPr>
              <a:t>I prodotti con un’etichettatura o una presentazione che non risponda ai dettami di legge non possono essere commercializzati negli Stati dell’Unione, pena sanzioni.</a:t>
            </a:r>
            <a:br>
              <a:rPr lang="it-IT" sz="1600" i="0" dirty="0">
                <a:solidFill>
                  <a:schemeClr val="bg1"/>
                </a:solidFill>
                <a:effectLst/>
                <a:latin typeface="Times New Roman" panose="02020603050405020304" pitchFamily="18" charset="0"/>
                <a:cs typeface="Times New Roman" panose="02020603050405020304" pitchFamily="18" charset="0"/>
              </a:rPr>
            </a:br>
            <a:br>
              <a:rPr lang="it-IT" sz="1600" i="0" dirty="0">
                <a:solidFill>
                  <a:schemeClr val="bg1"/>
                </a:solidFill>
                <a:effectLst/>
                <a:latin typeface="Times New Roman" panose="02020603050405020304" pitchFamily="18" charset="0"/>
                <a:cs typeface="Times New Roman" panose="02020603050405020304" pitchFamily="18" charset="0"/>
              </a:rPr>
            </a:br>
            <a:endParaRPr lang="it-IT" sz="1600" dirty="0">
              <a:solidFill>
                <a:schemeClr val="bg1"/>
              </a:solidFill>
              <a:latin typeface="Times New Roman" panose="02020603050405020304" pitchFamily="18" charset="0"/>
              <a:cs typeface="Times New Roman" panose="02020603050405020304" pitchFamily="18" charset="0"/>
            </a:endParaRP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Tree>
    <p:extLst>
      <p:ext uri="{BB962C8B-B14F-4D97-AF65-F5344CB8AC3E}">
        <p14:creationId xmlns:p14="http://schemas.microsoft.com/office/powerpoint/2010/main" val="17609941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2111299" y="4539761"/>
            <a:ext cx="8415907" cy="1185725"/>
          </a:xfrm>
        </p:spPr>
        <p:txBody>
          <a:bodyPr/>
          <a:lstStyle/>
          <a:p>
            <a:pPr>
              <a:lnSpc>
                <a:spcPct val="107000"/>
              </a:lnSpc>
              <a:spcAft>
                <a:spcPts val="800"/>
              </a:spcAft>
            </a:pPr>
            <a:br>
              <a:rPr lang="it-IT" sz="1200" i="0" dirty="0">
                <a:solidFill>
                  <a:schemeClr val="bg1"/>
                </a:solidFill>
                <a:effectLst/>
                <a:latin typeface="Times New Roman" panose="02020603050405020304" pitchFamily="18" charset="0"/>
                <a:cs typeface="Times New Roman" panose="02020603050405020304" pitchFamily="18" charset="0"/>
              </a:rPr>
            </a:br>
            <a:br>
              <a:rPr lang="it-IT" sz="1200" i="0" dirty="0">
                <a:solidFill>
                  <a:schemeClr val="bg1"/>
                </a:solidFill>
                <a:effectLst/>
                <a:latin typeface="Times New Roman" panose="02020603050405020304" pitchFamily="18" charset="0"/>
                <a:cs typeface="Times New Roman" panose="02020603050405020304" pitchFamily="18" charset="0"/>
              </a:rPr>
            </a:br>
            <a:br>
              <a:rPr lang="it-IT" sz="1200" i="0" dirty="0">
                <a:solidFill>
                  <a:schemeClr val="bg1"/>
                </a:solidFill>
                <a:effectLst/>
                <a:latin typeface="Times New Roman" panose="02020603050405020304" pitchFamily="18" charset="0"/>
                <a:cs typeface="Times New Roman" panose="02020603050405020304" pitchFamily="18" charset="0"/>
              </a:rPr>
            </a:br>
            <a:br>
              <a:rPr lang="it-IT" sz="1200" i="0" dirty="0">
                <a:solidFill>
                  <a:schemeClr val="bg1"/>
                </a:solidFill>
                <a:effectLst/>
                <a:latin typeface="Times New Roman" panose="02020603050405020304" pitchFamily="18" charset="0"/>
                <a:cs typeface="Times New Roman" panose="02020603050405020304" pitchFamily="18" charset="0"/>
              </a:rPr>
            </a:br>
            <a:br>
              <a:rPr lang="it-IT" sz="1200" i="0" dirty="0">
                <a:solidFill>
                  <a:schemeClr val="bg1"/>
                </a:solidFill>
                <a:effectLst/>
                <a:latin typeface="Times New Roman" panose="02020603050405020304" pitchFamily="18" charset="0"/>
                <a:cs typeface="Times New Roman" panose="02020603050405020304" pitchFamily="18" charset="0"/>
              </a:rPr>
            </a:br>
            <a:br>
              <a:rPr lang="it-IT" sz="1200" i="0" dirty="0">
                <a:solidFill>
                  <a:schemeClr val="bg1"/>
                </a:solidFill>
                <a:effectLst/>
                <a:latin typeface="Times New Roman" panose="02020603050405020304" pitchFamily="18" charset="0"/>
                <a:cs typeface="Times New Roman" panose="02020603050405020304" pitchFamily="18" charset="0"/>
              </a:rPr>
            </a:br>
            <a:r>
              <a:rPr lang="it-IT"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 necessario che l’etichettatura risponda ad alcuni </a:t>
            </a: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requisiti essenziali</a:t>
            </a:r>
            <a:r>
              <a:rPr lang="it-IT"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t>
            </a:r>
            <a:br>
              <a:rPr lang="it-IT"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it-IT"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non indurre l’acquirente in errore sulle caratteristiche del prodotto</a:t>
            </a:r>
            <a:br>
              <a:rPr lang="it-IT"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it-IT"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non attribuire al prodotto proprietà di prevenzione, trattamento e cura di malattie, ad eccezione delle acque minerali naturali e dei prodotti alimentari destinati a patologie particolari, regolamentati da disposizioni ad hoc.</a:t>
            </a:r>
            <a:br>
              <a:rPr lang="it-IT"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br>
            <a:br>
              <a:rPr lang="it-IT"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r>
              <a:rPr lang="it-IT"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L’etichetta deve riportare alcune </a:t>
            </a: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indicazioni in via obbligatoria</a:t>
            </a:r>
            <a:r>
              <a:rPr lang="it-IT" sz="1600" b="1" dirty="0">
                <a:solidFill>
                  <a:srgbClr val="FFFF00"/>
                </a:solidFill>
                <a:latin typeface="Times New Roman" panose="02020603050405020304" pitchFamily="18" charset="0"/>
                <a:ea typeface="Times New Roman" panose="02020603050405020304" pitchFamily="18" charset="0"/>
                <a:cs typeface="Times New Roman" panose="02020603050405020304" pitchFamily="18" charset="0"/>
              </a:rPr>
              <a:t> </a:t>
            </a:r>
            <a:r>
              <a:rPr lang="it-IT"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tra cui l’indicazione dello stato fisico </a:t>
            </a:r>
            <a:r>
              <a:rPr lang="it-IT"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(in polvere, liquido, liofilizzato, surgelato, ecc.)  , </a:t>
            </a:r>
            <a:r>
              <a:rPr lang="it-IT" sz="1600" dirty="0">
                <a:solidFill>
                  <a:schemeClr val="bg1"/>
                </a:solidFill>
                <a:latin typeface="Times New Roman" panose="02020603050405020304" pitchFamily="18" charset="0"/>
                <a:ea typeface="Times New Roman" panose="02020603050405020304" pitchFamily="18" charset="0"/>
                <a:cs typeface="Times New Roman" panose="02020603050405020304" pitchFamily="18" charset="0"/>
              </a:rPr>
              <a:t> </a:t>
            </a:r>
            <a:r>
              <a:rPr lang="it-IT"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l’indicazione di eventuali allergeni , l’elenco degli ingredienti </a:t>
            </a:r>
            <a:r>
              <a:rPr lang="it-IT" sz="1600" u="sng"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da indicare in percentuale in ordine decrescente </a:t>
            </a:r>
            <a:r>
              <a:rPr lang="it-IT" sz="16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rispetto alla quantità impiegata e con il nome specifico, il titolo alcolometrico per le bevande con un tenore di alcool superiore all’1,2%.</a:t>
            </a:r>
            <a:br>
              <a:rPr lang="it-IT" sz="12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br>
            <a:br>
              <a:rPr lang="it-IT" sz="1600" i="0" dirty="0">
                <a:solidFill>
                  <a:schemeClr val="bg1"/>
                </a:solidFill>
                <a:effectLst/>
                <a:latin typeface="Times New Roman" panose="02020603050405020304" pitchFamily="18" charset="0"/>
                <a:cs typeface="Times New Roman" panose="02020603050405020304" pitchFamily="18" charset="0"/>
              </a:rPr>
            </a:br>
            <a:br>
              <a:rPr lang="it-IT" sz="1600" i="0" dirty="0">
                <a:solidFill>
                  <a:schemeClr val="bg1"/>
                </a:solidFill>
                <a:effectLst/>
                <a:latin typeface="Times New Roman" panose="02020603050405020304" pitchFamily="18" charset="0"/>
                <a:cs typeface="Times New Roman" panose="02020603050405020304" pitchFamily="18" charset="0"/>
              </a:rPr>
            </a:br>
            <a:endParaRPr lang="it-IT" sz="1600" dirty="0">
              <a:solidFill>
                <a:schemeClr val="bg1"/>
              </a:solidFill>
              <a:latin typeface="Times New Roman" panose="02020603050405020304" pitchFamily="18" charset="0"/>
              <a:cs typeface="Times New Roman" panose="02020603050405020304" pitchFamily="18" charset="0"/>
            </a:endParaRP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Tree>
    <p:extLst>
      <p:ext uri="{BB962C8B-B14F-4D97-AF65-F5344CB8AC3E}">
        <p14:creationId xmlns:p14="http://schemas.microsoft.com/office/powerpoint/2010/main" val="639909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2673072" y="2812957"/>
            <a:ext cx="7611832" cy="1185725"/>
          </a:xfrm>
        </p:spPr>
        <p:txBody>
          <a:bodyPr/>
          <a:lstStyle/>
          <a:p>
            <a:r>
              <a:rPr lang="it-IT" dirty="0">
                <a:latin typeface="Times New Roman" panose="02020603050405020304" pitchFamily="18" charset="0"/>
                <a:cs typeface="Times New Roman" panose="02020603050405020304" pitchFamily="18" charset="0"/>
              </a:rPr>
              <a:t>LE FONTI NORMATIVE</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Tree>
    <p:extLst>
      <p:ext uri="{BB962C8B-B14F-4D97-AF65-F5344CB8AC3E}">
        <p14:creationId xmlns:p14="http://schemas.microsoft.com/office/powerpoint/2010/main" val="1785213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654341" y="3917659"/>
            <a:ext cx="10813409" cy="1722060"/>
          </a:xfrm>
        </p:spPr>
        <p:txBody>
          <a:bodyPr/>
          <a:lstStyle/>
          <a:p>
            <a:r>
              <a:rPr lang="it-IT" dirty="0">
                <a:latin typeface="Times New Roman" panose="02020603050405020304" pitchFamily="18" charset="0"/>
                <a:cs typeface="Times New Roman" panose="02020603050405020304" pitchFamily="18" charset="0"/>
              </a:rPr>
              <a:t>NORME DELL’UNIONE EUROPEA</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pic>
        <p:nvPicPr>
          <p:cNvPr id="6" name="Immagine 5">
            <a:extLst>
              <a:ext uri="{FF2B5EF4-FFF2-40B4-BE49-F238E27FC236}">
                <a16:creationId xmlns:a16="http://schemas.microsoft.com/office/drawing/2014/main" id="{7D76DD62-1F38-4B98-BBCC-443345994763}"/>
              </a:ext>
            </a:extLst>
          </p:cNvPr>
          <p:cNvPicPr>
            <a:picLocks noChangeAspect="1"/>
          </p:cNvPicPr>
          <p:nvPr/>
        </p:nvPicPr>
        <p:blipFill>
          <a:blip r:embed="rId3"/>
          <a:stretch>
            <a:fillRect/>
          </a:stretch>
        </p:blipFill>
        <p:spPr>
          <a:xfrm>
            <a:off x="4910589" y="2362823"/>
            <a:ext cx="2605947" cy="1429068"/>
          </a:xfrm>
          <a:prstGeom prst="rect">
            <a:avLst/>
          </a:prstGeom>
        </p:spPr>
      </p:pic>
    </p:spTree>
    <p:extLst>
      <p:ext uri="{BB962C8B-B14F-4D97-AF65-F5344CB8AC3E}">
        <p14:creationId xmlns:p14="http://schemas.microsoft.com/office/powerpoint/2010/main" val="1576045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2001953" y="5843682"/>
            <a:ext cx="7611832" cy="1185725"/>
          </a:xfrm>
        </p:spPr>
        <p:txBody>
          <a:bodyPr/>
          <a:lstStyle/>
          <a:p>
            <a:pPr marL="342900" lvl="0" indent="-342900">
              <a:lnSpc>
                <a:spcPct val="107000"/>
              </a:lnSpc>
              <a:spcAft>
                <a:spcPts val="800"/>
              </a:spcAft>
              <a:tabLst>
                <a:tab pos="457200" algn="l"/>
              </a:tabLst>
            </a:pPr>
            <a:r>
              <a:rPr lang="it-IT" sz="16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Direttiva 1990/496/CE</a:t>
            </a:r>
            <a:r>
              <a:rPr lang="it-IT" sz="1600" b="1" dirty="0">
                <a:effectLst/>
                <a:latin typeface="Times New Roman" panose="02020603050405020304" pitchFamily="18" charset="0"/>
                <a:ea typeface="Times New Roman" panose="02020603050405020304" pitchFamily="18" charset="0"/>
                <a:cs typeface="Times New Roman" panose="02020603050405020304" pitchFamily="18" charset="0"/>
              </a:rPr>
              <a:t>, relativa all’etichettatura dei prodotti alimentari, recepita nell’ordinamento italiano con D.L.vo n. 77/1993</a:t>
            </a:r>
            <a:br>
              <a:rPr lang="it-IT" sz="1600" b="1" dirty="0">
                <a:effectLst/>
                <a:latin typeface="Times New Roman" panose="02020603050405020304" pitchFamily="18" charset="0"/>
                <a:ea typeface="Calibri" panose="020F0502020204030204" pitchFamily="34" charset="0"/>
                <a:cs typeface="Times New Roman" panose="02020603050405020304" pitchFamily="18" charset="0"/>
              </a:rPr>
            </a:b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Reg. (CE) n. 1107/1996</a:t>
            </a:r>
            <a:r>
              <a:rPr lang="it-IT" sz="1600" b="1" dirty="0">
                <a:effectLst/>
                <a:latin typeface="Times New Roman" panose="02020603050405020304" pitchFamily="18" charset="0"/>
                <a:ea typeface="Times New Roman" panose="02020603050405020304" pitchFamily="18" charset="0"/>
                <a:cs typeface="Times New Roman" panose="02020603050405020304" pitchFamily="18" charset="0"/>
              </a:rPr>
              <a:t> sulla registrazione dei prodotti IGP e DOP</a:t>
            </a:r>
            <a:br>
              <a:rPr lang="it-IT" sz="1600" b="1" dirty="0">
                <a:effectLst/>
                <a:latin typeface="Times New Roman" panose="02020603050405020304" pitchFamily="18" charset="0"/>
                <a:ea typeface="Calibri" panose="020F0502020204030204" pitchFamily="34" charset="0"/>
                <a:cs typeface="Times New Roman" panose="02020603050405020304" pitchFamily="18" charset="0"/>
              </a:rPr>
            </a:b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Direttiva 2000/13/CE</a:t>
            </a:r>
            <a:r>
              <a:rPr lang="it-IT" sz="1600" b="1" dirty="0">
                <a:effectLst/>
                <a:latin typeface="Times New Roman" panose="02020603050405020304" pitchFamily="18" charset="0"/>
                <a:ea typeface="Times New Roman" panose="02020603050405020304" pitchFamily="18" charset="0"/>
                <a:cs typeface="Times New Roman" panose="02020603050405020304" pitchFamily="18" charset="0"/>
              </a:rPr>
              <a:t>, relativa al ravvicinamento delle legislazioni degli Stati membri in tema di etichettatura, recepita con il D.L.vo 181/2003</a:t>
            </a:r>
            <a:br>
              <a:rPr lang="it-IT" sz="1600" b="1" dirty="0">
                <a:effectLst/>
                <a:latin typeface="Times New Roman" panose="02020603050405020304" pitchFamily="18" charset="0"/>
                <a:ea typeface="Calibri" panose="020F0502020204030204" pitchFamily="34" charset="0"/>
                <a:cs typeface="Times New Roman" panose="02020603050405020304" pitchFamily="18" charset="0"/>
              </a:rPr>
            </a:b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Direttiva 2002/67/CE</a:t>
            </a:r>
            <a:r>
              <a:rPr lang="it-IT" sz="1600" b="1" dirty="0">
                <a:effectLst/>
                <a:latin typeface="Times New Roman" panose="02020603050405020304" pitchFamily="18" charset="0"/>
                <a:ea typeface="Times New Roman" panose="02020603050405020304" pitchFamily="18" charset="0"/>
                <a:cs typeface="Times New Roman" panose="02020603050405020304" pitchFamily="18" charset="0"/>
              </a:rPr>
              <a:t>, per i prodotti che contengono chinino e caffeina, anch’essa recepita con il D.L.vo n. 181/2003</a:t>
            </a:r>
            <a:br>
              <a:rPr lang="it-IT" sz="1600" b="1" dirty="0">
                <a:effectLst/>
                <a:latin typeface="Times New Roman" panose="02020603050405020304" pitchFamily="18" charset="0"/>
                <a:ea typeface="Calibri" panose="020F0502020204030204" pitchFamily="34" charset="0"/>
                <a:cs typeface="Times New Roman" panose="02020603050405020304" pitchFamily="18" charset="0"/>
              </a:rPr>
            </a:b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Reg. (CE) n. 178/2002</a:t>
            </a:r>
            <a:r>
              <a:rPr lang="it-IT" sz="1600" b="1" dirty="0">
                <a:effectLst/>
                <a:latin typeface="Times New Roman" panose="02020603050405020304" pitchFamily="18" charset="0"/>
                <a:ea typeface="Times New Roman" panose="02020603050405020304" pitchFamily="18" charset="0"/>
                <a:cs typeface="Times New Roman" panose="02020603050405020304" pitchFamily="18" charset="0"/>
              </a:rPr>
              <a:t>, sulla garanzia dei prodotti agro-alimentari e la tutela del consumatore</a:t>
            </a:r>
            <a:br>
              <a:rPr lang="it-IT" sz="1600" b="1" dirty="0">
                <a:effectLst/>
                <a:latin typeface="Times New Roman" panose="02020603050405020304" pitchFamily="18" charset="0"/>
                <a:ea typeface="Calibri" panose="020F0502020204030204" pitchFamily="34" charset="0"/>
                <a:cs typeface="Times New Roman" panose="02020603050405020304" pitchFamily="18" charset="0"/>
              </a:rPr>
            </a:b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Reg. (CE) n. 509/2006</a:t>
            </a:r>
            <a:r>
              <a:rPr lang="it-IT" sz="1600" b="1" dirty="0">
                <a:effectLst/>
                <a:latin typeface="Times New Roman" panose="02020603050405020304" pitchFamily="18" charset="0"/>
                <a:ea typeface="Times New Roman" panose="02020603050405020304" pitchFamily="18" charset="0"/>
                <a:cs typeface="Times New Roman" panose="02020603050405020304" pitchFamily="18" charset="0"/>
              </a:rPr>
              <a:t>, sul riconoscimento delle STG e il Reg. (CE). di applicazione n. 1216/2007</a:t>
            </a:r>
            <a:br>
              <a:rPr lang="it-IT" sz="1600" b="1" dirty="0">
                <a:effectLst/>
                <a:latin typeface="Times New Roman" panose="02020603050405020304" pitchFamily="18" charset="0"/>
                <a:ea typeface="Calibri" panose="020F0502020204030204" pitchFamily="34" charset="0"/>
                <a:cs typeface="Times New Roman" panose="02020603050405020304" pitchFamily="18" charset="0"/>
              </a:rPr>
            </a:b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Reg. (CE) n. 510/2006</a:t>
            </a:r>
            <a:r>
              <a:rPr lang="it-IT" sz="1600" b="1" dirty="0">
                <a:effectLst/>
                <a:latin typeface="Times New Roman" panose="02020603050405020304" pitchFamily="18" charset="0"/>
                <a:ea typeface="Times New Roman" panose="02020603050405020304" pitchFamily="18" charset="0"/>
                <a:cs typeface="Times New Roman" panose="02020603050405020304" pitchFamily="18" charset="0"/>
              </a:rPr>
              <a:t>, sul riconoscimento della DOP e della IGP e il Reg. (CE) di applicazione n. 1898/2006</a:t>
            </a:r>
            <a:br>
              <a:rPr lang="it-IT" sz="1600" b="1" dirty="0">
                <a:effectLst/>
                <a:latin typeface="Times New Roman" panose="02020603050405020304" pitchFamily="18" charset="0"/>
                <a:ea typeface="Calibri" panose="020F0502020204030204" pitchFamily="34" charset="0"/>
                <a:cs typeface="Times New Roman" panose="02020603050405020304" pitchFamily="18" charset="0"/>
              </a:rPr>
            </a:b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Reg. (CE) n. 1924/2006</a:t>
            </a:r>
            <a:r>
              <a:rPr lang="it-IT" sz="1600" b="1" dirty="0">
                <a:effectLst/>
                <a:latin typeface="Times New Roman" panose="02020603050405020304" pitchFamily="18" charset="0"/>
                <a:ea typeface="Times New Roman" panose="02020603050405020304" pitchFamily="18" charset="0"/>
                <a:cs typeface="Times New Roman" panose="02020603050405020304" pitchFamily="18" charset="0"/>
              </a:rPr>
              <a:t>, relativo alle indicazioni nutrizionali</a:t>
            </a:r>
            <a:br>
              <a:rPr lang="it-IT" sz="1600" b="1" dirty="0">
                <a:effectLst/>
                <a:latin typeface="Times New Roman" panose="02020603050405020304" pitchFamily="18" charset="0"/>
                <a:ea typeface="Calibri" panose="020F0502020204030204" pitchFamily="34" charset="0"/>
                <a:cs typeface="Times New Roman" panose="02020603050405020304" pitchFamily="18" charset="0"/>
              </a:rPr>
            </a:br>
            <a:r>
              <a:rPr lang="it-IT" sz="16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Direttiva 2008/5/CE</a:t>
            </a:r>
            <a:r>
              <a:rPr lang="it-IT" sz="1600" b="1" dirty="0">
                <a:effectLst/>
                <a:latin typeface="Times New Roman" panose="02020603050405020304" pitchFamily="18" charset="0"/>
                <a:ea typeface="Times New Roman" panose="02020603050405020304" pitchFamily="18" charset="0"/>
                <a:cs typeface="Times New Roman" panose="02020603050405020304" pitchFamily="18" charset="0"/>
              </a:rPr>
              <a:t>, relativa alle indicazioni da riportare su determinati prodotti che contengono edulcoranti, glucosio, zuccheri, ecc</a:t>
            </a:r>
            <a:r>
              <a:rPr lang="it-IT" sz="1800" dirty="0">
                <a:effectLst/>
                <a:latin typeface="Times New Roman" panose="02020603050405020304" pitchFamily="18" charset="0"/>
                <a:ea typeface="Times New Roman" panose="02020603050405020304" pitchFamily="18" charset="0"/>
                <a:cs typeface="Times New Roman" panose="02020603050405020304" pitchFamily="18" charset="0"/>
              </a:rPr>
              <a:t>.</a:t>
            </a:r>
            <a:br>
              <a:rPr lang="it-IT" sz="1800" dirty="0">
                <a:effectLst/>
                <a:latin typeface="Calibri" panose="020F0502020204030204" pitchFamily="34" charset="0"/>
                <a:ea typeface="Calibri" panose="020F0502020204030204" pitchFamily="34" charset="0"/>
                <a:cs typeface="Times New Roman" panose="02020603050405020304" pitchFamily="18" charset="0"/>
              </a:rPr>
            </a:br>
            <a:endParaRPr lang="it-IT" dirty="0"/>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Tree>
    <p:extLst>
      <p:ext uri="{BB962C8B-B14F-4D97-AF65-F5344CB8AC3E}">
        <p14:creationId xmlns:p14="http://schemas.microsoft.com/office/powerpoint/2010/main" val="3140901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062895" y="4169986"/>
            <a:ext cx="10419127" cy="1185725"/>
          </a:xfrm>
        </p:spPr>
        <p:txBody>
          <a:bodyPr/>
          <a:lstStyle/>
          <a:p>
            <a:r>
              <a:rPr lang="it-IT" dirty="0">
                <a:latin typeface="Times New Roman" panose="02020603050405020304" pitchFamily="18" charset="0"/>
                <a:cs typeface="Times New Roman" panose="02020603050405020304" pitchFamily="18" charset="0"/>
              </a:rPr>
              <a:t>LA LEGISLAZIONE DOMESTICA</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pic>
        <p:nvPicPr>
          <p:cNvPr id="6" name="Immagine 5">
            <a:extLst>
              <a:ext uri="{FF2B5EF4-FFF2-40B4-BE49-F238E27FC236}">
                <a16:creationId xmlns:a16="http://schemas.microsoft.com/office/drawing/2014/main" id="{E941377D-12CB-4ED6-8973-BF05FF686C64}"/>
              </a:ext>
            </a:extLst>
          </p:cNvPr>
          <p:cNvPicPr>
            <a:picLocks noChangeAspect="1"/>
          </p:cNvPicPr>
          <p:nvPr/>
        </p:nvPicPr>
        <p:blipFill>
          <a:blip r:embed="rId3"/>
          <a:stretch>
            <a:fillRect/>
          </a:stretch>
        </p:blipFill>
        <p:spPr>
          <a:xfrm>
            <a:off x="4600575" y="2197945"/>
            <a:ext cx="2990850" cy="1524000"/>
          </a:xfrm>
          <a:prstGeom prst="rect">
            <a:avLst/>
          </a:prstGeom>
        </p:spPr>
      </p:pic>
    </p:spTree>
    <p:extLst>
      <p:ext uri="{BB962C8B-B14F-4D97-AF65-F5344CB8AC3E}">
        <p14:creationId xmlns:p14="http://schemas.microsoft.com/office/powerpoint/2010/main" val="630369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5127631"/>
            <a:ext cx="9684710" cy="1185725"/>
          </a:xfrm>
        </p:spPr>
        <p:txBody>
          <a:bodyPr/>
          <a:lstStyle/>
          <a:p>
            <a:br>
              <a:rPr lang="it-IT" sz="1400" b="1" dirty="0">
                <a:solidFill>
                  <a:schemeClr val="bg1"/>
                </a:solidFill>
                <a:latin typeface="Times New Roman" panose="02020603050405020304" pitchFamily="18" charset="0"/>
                <a:cs typeface="Times New Roman" panose="02020603050405020304" pitchFamily="18" charset="0"/>
              </a:rPr>
            </a:br>
            <a:br>
              <a:rPr lang="it-IT" sz="1400" b="1" dirty="0">
                <a:solidFill>
                  <a:schemeClr val="bg1"/>
                </a:solidFill>
                <a:latin typeface="Times New Roman" panose="02020603050405020304" pitchFamily="18" charset="0"/>
                <a:cs typeface="Times New Roman" panose="02020603050405020304" pitchFamily="18" charset="0"/>
              </a:rPr>
            </a:br>
            <a:br>
              <a:rPr lang="it-IT" sz="1400" b="1" dirty="0">
                <a:solidFill>
                  <a:schemeClr val="bg1"/>
                </a:solidFill>
                <a:latin typeface="Times New Roman" panose="02020603050405020304" pitchFamily="18" charset="0"/>
                <a:cs typeface="Times New Roman" panose="02020603050405020304" pitchFamily="18" charset="0"/>
              </a:rPr>
            </a:br>
            <a:br>
              <a:rPr lang="it-IT" sz="1400" b="1" dirty="0">
                <a:solidFill>
                  <a:schemeClr val="bg1"/>
                </a:solidFill>
                <a:latin typeface="Times New Roman" panose="02020603050405020304" pitchFamily="18" charset="0"/>
                <a:cs typeface="Times New Roman" panose="02020603050405020304" pitchFamily="18" charset="0"/>
              </a:rPr>
            </a:br>
            <a:br>
              <a:rPr lang="it-IT" sz="1400" b="1" dirty="0">
                <a:solidFill>
                  <a:schemeClr val="bg1"/>
                </a:solidFill>
                <a:latin typeface="Times New Roman" panose="02020603050405020304" pitchFamily="18" charset="0"/>
                <a:cs typeface="Times New Roman" panose="02020603050405020304" pitchFamily="18" charset="0"/>
              </a:rPr>
            </a:br>
            <a:r>
              <a:rPr lang="it-IT" sz="1600" b="1" dirty="0">
                <a:solidFill>
                  <a:schemeClr val="bg1"/>
                </a:solidFill>
                <a:latin typeface="Times New Roman" panose="02020603050405020304" pitchFamily="18" charset="0"/>
                <a:cs typeface="Times New Roman" panose="02020603050405020304" pitchFamily="18" charset="0"/>
              </a:rPr>
              <a:t>LEGGE 283/1962:</a:t>
            </a:r>
            <a:r>
              <a:rPr lang="it-IT" sz="1600" dirty="0">
                <a:solidFill>
                  <a:schemeClr val="bg1"/>
                </a:solidFill>
                <a:latin typeface="Times New Roman" panose="02020603050405020304" pitchFamily="18" charset="0"/>
                <a:cs typeface="Times New Roman" panose="02020603050405020304" pitchFamily="18" charset="0"/>
              </a:rPr>
              <a:t> Modifica degli artt. 242, 243, 247, 250 e 262 del T.U. delle leggi sanitarie approvato con R.D. 27 luglio 1934, n. 1265 : Disciplina igienica della produzione e della vendita delle sostanze alimentari e delle bevande.</a:t>
            </a:r>
            <a:br>
              <a:rPr lang="it-IT" sz="1600" dirty="0">
                <a:solidFill>
                  <a:schemeClr val="bg1"/>
                </a:solidFill>
                <a:latin typeface="Times New Roman" panose="02020603050405020304" pitchFamily="18" charset="0"/>
                <a:cs typeface="Times New Roman" panose="02020603050405020304" pitchFamily="18" charset="0"/>
              </a:rPr>
            </a:br>
            <a:br>
              <a:rPr lang="it-IT" sz="1600" dirty="0">
                <a:solidFill>
                  <a:schemeClr val="bg1"/>
                </a:solidFill>
                <a:latin typeface="Times New Roman" panose="02020603050405020304" pitchFamily="18" charset="0"/>
                <a:cs typeface="Times New Roman" panose="02020603050405020304" pitchFamily="18" charset="0"/>
              </a:rPr>
            </a:br>
            <a:r>
              <a:rPr lang="it-IT" sz="1600" b="1" dirty="0">
                <a:solidFill>
                  <a:schemeClr val="bg1"/>
                </a:solidFill>
                <a:latin typeface="Times New Roman" panose="02020603050405020304" pitchFamily="18" charset="0"/>
                <a:cs typeface="Times New Roman" panose="02020603050405020304" pitchFamily="18" charset="0"/>
              </a:rPr>
              <a:t>D.M. 23 DICEMBRE 2009 </a:t>
            </a:r>
            <a:r>
              <a:rPr lang="it-IT" sz="1600" dirty="0">
                <a:solidFill>
                  <a:schemeClr val="bg1"/>
                </a:solidFill>
                <a:latin typeface="Times New Roman" panose="02020603050405020304" pitchFamily="18" charset="0"/>
                <a:cs typeface="Times New Roman" panose="02020603050405020304" pitchFamily="18" charset="0"/>
              </a:rPr>
              <a:t>etichettatura DOP ed IGP</a:t>
            </a:r>
            <a:br>
              <a:rPr lang="it-IT" sz="1600" dirty="0">
                <a:solidFill>
                  <a:schemeClr val="bg1"/>
                </a:solidFill>
                <a:latin typeface="Times New Roman" panose="02020603050405020304" pitchFamily="18" charset="0"/>
                <a:cs typeface="Times New Roman" panose="02020603050405020304" pitchFamily="18" charset="0"/>
              </a:rPr>
            </a:br>
            <a:br>
              <a:rPr lang="it-IT" sz="1600" dirty="0">
                <a:solidFill>
                  <a:schemeClr val="bg1"/>
                </a:solidFill>
                <a:latin typeface="Times New Roman" panose="02020603050405020304" pitchFamily="18" charset="0"/>
                <a:cs typeface="Times New Roman" panose="02020603050405020304" pitchFamily="18" charset="0"/>
              </a:rPr>
            </a:br>
            <a:r>
              <a:rPr lang="it-IT" sz="1600" b="1" dirty="0">
                <a:solidFill>
                  <a:schemeClr val="bg1"/>
                </a:solidFill>
                <a:latin typeface="Times New Roman" panose="02020603050405020304" pitchFamily="18" charset="0"/>
                <a:cs typeface="Times New Roman" panose="02020603050405020304" pitchFamily="18" charset="0"/>
              </a:rPr>
              <a:t>D.LGS. 8 APRILE 2010 N.61</a:t>
            </a:r>
            <a:r>
              <a:rPr lang="it-IT" sz="1600" dirty="0">
                <a:solidFill>
                  <a:schemeClr val="bg1"/>
                </a:solidFill>
                <a:latin typeface="Times New Roman" panose="02020603050405020304" pitchFamily="18" charset="0"/>
                <a:cs typeface="Times New Roman" panose="02020603050405020304" pitchFamily="18" charset="0"/>
              </a:rPr>
              <a:t>: Tutela delle denominazioni di origine e delle indicazioni geografiche dei vini, in attuazione dell'articolo 15 della legge 7 luglio 2009, n.88.</a:t>
            </a:r>
            <a:br>
              <a:rPr lang="it-IT" sz="1600" dirty="0">
                <a:solidFill>
                  <a:schemeClr val="bg1"/>
                </a:solidFill>
                <a:latin typeface="Times New Roman" panose="02020603050405020304" pitchFamily="18" charset="0"/>
                <a:cs typeface="Times New Roman" panose="02020603050405020304" pitchFamily="18" charset="0"/>
              </a:rPr>
            </a:br>
            <a:br>
              <a:rPr lang="it-IT" sz="1600" dirty="0">
                <a:solidFill>
                  <a:schemeClr val="bg1"/>
                </a:solidFill>
                <a:latin typeface="Times New Roman" panose="02020603050405020304" pitchFamily="18" charset="0"/>
                <a:cs typeface="Times New Roman" panose="02020603050405020304" pitchFamily="18" charset="0"/>
              </a:rPr>
            </a:br>
            <a:r>
              <a:rPr lang="it-IT" sz="1600" b="1" dirty="0">
                <a:solidFill>
                  <a:schemeClr val="bg1"/>
                </a:solidFill>
                <a:latin typeface="Times New Roman" panose="02020603050405020304" pitchFamily="18" charset="0"/>
                <a:cs typeface="Times New Roman" panose="02020603050405020304" pitchFamily="18" charset="0"/>
              </a:rPr>
              <a:t>CODICE PENALE ART. 473 </a:t>
            </a:r>
            <a:r>
              <a:rPr lang="it-IT" sz="1600" dirty="0">
                <a:solidFill>
                  <a:schemeClr val="bg1"/>
                </a:solidFill>
                <a:latin typeface="Times New Roman" panose="02020603050405020304" pitchFamily="18" charset="0"/>
                <a:cs typeface="Times New Roman" panose="02020603050405020304" pitchFamily="18" charset="0"/>
              </a:rPr>
              <a:t>«</a:t>
            </a:r>
            <a:r>
              <a:rPr lang="it-IT"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Contraffazione, alterazione o uso di marchi o segni distintivi ovvero di brevetti, modelli e disegni»</a:t>
            </a:r>
            <a:r>
              <a:rPr lang="it-IT" sz="1600" dirty="0">
                <a:solidFill>
                  <a:schemeClr val="bg1"/>
                </a:solidFill>
                <a:latin typeface="Times New Roman" panose="02020603050405020304" pitchFamily="18" charset="0"/>
                <a:cs typeface="Times New Roman" panose="02020603050405020304" pitchFamily="18" charset="0"/>
              </a:rPr>
              <a:t> </a:t>
            </a:r>
            <a:br>
              <a:rPr lang="it-IT" sz="1600" dirty="0">
                <a:solidFill>
                  <a:schemeClr val="bg1"/>
                </a:solidFill>
                <a:latin typeface="Times New Roman" panose="02020603050405020304" pitchFamily="18" charset="0"/>
                <a:cs typeface="Times New Roman" panose="02020603050405020304" pitchFamily="18" charset="0"/>
              </a:rPr>
            </a:br>
            <a:br>
              <a:rPr lang="it-IT" sz="1600" dirty="0">
                <a:solidFill>
                  <a:schemeClr val="bg1"/>
                </a:solidFill>
                <a:latin typeface="Times New Roman" panose="02020603050405020304" pitchFamily="18" charset="0"/>
                <a:cs typeface="Times New Roman" panose="02020603050405020304" pitchFamily="18" charset="0"/>
              </a:rPr>
            </a:br>
            <a:r>
              <a:rPr lang="it-IT" sz="1600" b="1" dirty="0">
                <a:solidFill>
                  <a:schemeClr val="bg1"/>
                </a:solidFill>
                <a:latin typeface="Times New Roman" panose="02020603050405020304" pitchFamily="18" charset="0"/>
                <a:cs typeface="Times New Roman" panose="02020603050405020304" pitchFamily="18" charset="0"/>
              </a:rPr>
              <a:t>CODICE PENALE ART. 440 </a:t>
            </a:r>
            <a:r>
              <a:rPr lang="it-IT" sz="1600" dirty="0">
                <a:solidFill>
                  <a:schemeClr val="bg1"/>
                </a:solidFill>
                <a:latin typeface="Times New Roman" panose="02020603050405020304" pitchFamily="18" charset="0"/>
                <a:cs typeface="Times New Roman" panose="02020603050405020304" pitchFamily="18" charset="0"/>
              </a:rPr>
              <a:t>«Adulterazione o contraffazione di sostanze alimentari»</a:t>
            </a:r>
            <a:br>
              <a:rPr lang="it-IT" sz="1600" dirty="0">
                <a:solidFill>
                  <a:schemeClr val="bg1"/>
                </a:solidFill>
                <a:latin typeface="Times New Roman" panose="02020603050405020304" pitchFamily="18" charset="0"/>
                <a:cs typeface="Times New Roman" panose="02020603050405020304" pitchFamily="18" charset="0"/>
              </a:rPr>
            </a:br>
            <a:br>
              <a:rPr lang="it-IT" sz="1600" dirty="0">
                <a:solidFill>
                  <a:schemeClr val="bg1"/>
                </a:solidFill>
                <a:latin typeface="Times New Roman" panose="02020603050405020304" pitchFamily="18" charset="0"/>
                <a:cs typeface="Times New Roman" panose="02020603050405020304" pitchFamily="18" charset="0"/>
              </a:rPr>
            </a:br>
            <a:r>
              <a:rPr lang="it-IT" sz="1600" b="1" dirty="0">
                <a:solidFill>
                  <a:schemeClr val="bg1"/>
                </a:solidFill>
                <a:latin typeface="Times New Roman" panose="02020603050405020304" pitchFamily="18" charset="0"/>
                <a:cs typeface="Times New Roman" panose="02020603050405020304" pitchFamily="18" charset="0"/>
              </a:rPr>
              <a:t>CODICE PENALE ART. 517 quater «</a:t>
            </a:r>
            <a:r>
              <a:rPr lang="it-IT" sz="1600" dirty="0">
                <a:latin typeface="Times New Roman" panose="02020603050405020304" pitchFamily="18" charset="0"/>
                <a:cs typeface="Times New Roman" panose="02020603050405020304" pitchFamily="18" charset="0"/>
              </a:rPr>
              <a:t>Contraffazione di indicazioni geografiche o denominazioni di origine dei prodotti agroalimentari»</a:t>
            </a:r>
            <a:br>
              <a:rPr lang="it-IT" sz="1600" dirty="0">
                <a:latin typeface="Times New Roman" panose="02020603050405020304" pitchFamily="18" charset="0"/>
                <a:cs typeface="Times New Roman" panose="02020603050405020304" pitchFamily="18" charset="0"/>
              </a:rPr>
            </a:br>
            <a:br>
              <a:rPr lang="it-IT" sz="1600" dirty="0">
                <a:solidFill>
                  <a:schemeClr val="bg1"/>
                </a:solidFill>
                <a:latin typeface="Times New Roman" panose="02020603050405020304" pitchFamily="18" charset="0"/>
                <a:cs typeface="Times New Roman" panose="02020603050405020304" pitchFamily="18" charset="0"/>
              </a:rPr>
            </a:br>
            <a:endParaRPr lang="it-IT" sz="1600" dirty="0">
              <a:solidFill>
                <a:schemeClr val="bg1"/>
              </a:solidFill>
              <a:latin typeface="Times New Roman" panose="02020603050405020304" pitchFamily="18" charset="0"/>
              <a:cs typeface="Times New Roman" panose="02020603050405020304" pitchFamily="18" charset="0"/>
            </a:endParaRP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Tree>
    <p:extLst>
      <p:ext uri="{BB962C8B-B14F-4D97-AF65-F5344CB8AC3E}">
        <p14:creationId xmlns:p14="http://schemas.microsoft.com/office/powerpoint/2010/main" val="197551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2005508"/>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ART. 440 CODICE PENALE</a:t>
            </a:r>
            <a:br>
              <a:rPr lang="it-IT" sz="2000" b="1" dirty="0">
                <a:solidFill>
                  <a:srgbClr val="FFFF00"/>
                </a:solidFill>
                <a:latin typeface="Times New Roman" panose="02020603050405020304" pitchFamily="18" charset="0"/>
                <a:cs typeface="Times New Roman" panose="02020603050405020304" pitchFamily="18" charset="0"/>
              </a:rPr>
            </a:br>
            <a:r>
              <a:rPr lang="it-IT" sz="2000" b="1" dirty="0">
                <a:solidFill>
                  <a:srgbClr val="FFFF00"/>
                </a:solidFill>
                <a:latin typeface="Times New Roman" panose="02020603050405020304" pitchFamily="18" charset="0"/>
                <a:cs typeface="Times New Roman" panose="02020603050405020304" pitchFamily="18" charset="0"/>
              </a:rPr>
              <a:t>Adulterazione o contraffazione di sostanze alimentari</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6" name="CasellaDiTesto 5">
            <a:extLst>
              <a:ext uri="{FF2B5EF4-FFF2-40B4-BE49-F238E27FC236}">
                <a16:creationId xmlns:a16="http://schemas.microsoft.com/office/drawing/2014/main" id="{D2F7CBE3-A996-47AF-91C5-8BD47C297801}"/>
              </a:ext>
            </a:extLst>
          </p:cNvPr>
          <p:cNvSpPr txBox="1"/>
          <p:nvPr/>
        </p:nvSpPr>
        <p:spPr>
          <a:xfrm>
            <a:off x="725997" y="3321003"/>
            <a:ext cx="10964411" cy="1322926"/>
          </a:xfrm>
          <a:prstGeom prst="rect">
            <a:avLst/>
          </a:prstGeom>
          <a:noFill/>
        </p:spPr>
        <p:txBody>
          <a:bodyPr wrap="square" rtlCol="0">
            <a:spAutoFit/>
          </a:bodyPr>
          <a:lstStyle/>
          <a:p>
            <a:r>
              <a:rPr lang="it-IT" sz="1600" b="1" i="1" dirty="0">
                <a:solidFill>
                  <a:schemeClr val="bg1"/>
                </a:solidFill>
                <a:latin typeface="Times New Roman" panose="02020603050405020304" pitchFamily="18" charset="0"/>
                <a:cs typeface="Times New Roman" panose="02020603050405020304" pitchFamily="18" charset="0"/>
              </a:rPr>
              <a:t>Chiunque corrompe o adultera acque o sostanze destinate all'alimentazione, prima che siano attinte o distribuite per il consumo, rendendole pericolose alla salute pubblica, è punito con la reclusione da tre a dieci anni.</a:t>
            </a:r>
          </a:p>
          <a:p>
            <a:r>
              <a:rPr lang="it-IT" sz="1600" b="1" i="1" dirty="0">
                <a:solidFill>
                  <a:schemeClr val="bg1"/>
                </a:solidFill>
                <a:latin typeface="Times New Roman" panose="02020603050405020304" pitchFamily="18" charset="0"/>
                <a:cs typeface="Times New Roman" panose="02020603050405020304" pitchFamily="18" charset="0"/>
              </a:rPr>
              <a:t>La stessa pena si applica a chi contraffà, in modo pericoloso alla salute pubblica, sostanze alimentari destinate al commercio.</a:t>
            </a:r>
          </a:p>
          <a:p>
            <a:r>
              <a:rPr lang="it-IT" sz="1600" b="1" i="1" dirty="0">
                <a:solidFill>
                  <a:schemeClr val="bg1"/>
                </a:solidFill>
                <a:latin typeface="Times New Roman" panose="02020603050405020304" pitchFamily="18" charset="0"/>
                <a:cs typeface="Times New Roman" panose="02020603050405020304" pitchFamily="18" charset="0"/>
              </a:rPr>
              <a:t>La pena è aumentata se sono adulterate o contraffatte sostanze medicinali</a:t>
            </a:r>
          </a:p>
          <a:p>
            <a:pPr>
              <a:lnSpc>
                <a:spcPct val="107000"/>
              </a:lnSpc>
              <a:spcAft>
                <a:spcPts val="800"/>
              </a:spcAft>
            </a:pP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724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53645" y="1786357"/>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ART. 440 CODICE PENALE</a:t>
            </a:r>
            <a:br>
              <a:rPr lang="it-IT" sz="2000" b="1" dirty="0">
                <a:solidFill>
                  <a:srgbClr val="FFFF00"/>
                </a:solidFill>
                <a:latin typeface="Times New Roman" panose="02020603050405020304" pitchFamily="18" charset="0"/>
                <a:cs typeface="Times New Roman" panose="02020603050405020304" pitchFamily="18" charset="0"/>
              </a:rPr>
            </a:br>
            <a:r>
              <a:rPr lang="it-IT" sz="2000" b="1" dirty="0">
                <a:solidFill>
                  <a:srgbClr val="FFFF00"/>
                </a:solidFill>
                <a:latin typeface="Times New Roman" panose="02020603050405020304" pitchFamily="18" charset="0"/>
                <a:cs typeface="Times New Roman" panose="02020603050405020304" pitchFamily="18" charset="0"/>
              </a:rPr>
              <a:t>Adulterazione o contraffazione di sostanze alimentari</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6" name="CasellaDiTesto 5">
            <a:extLst>
              <a:ext uri="{FF2B5EF4-FFF2-40B4-BE49-F238E27FC236}">
                <a16:creationId xmlns:a16="http://schemas.microsoft.com/office/drawing/2014/main" id="{D2F7CBE3-A996-47AF-91C5-8BD47C297801}"/>
              </a:ext>
            </a:extLst>
          </p:cNvPr>
          <p:cNvSpPr txBox="1"/>
          <p:nvPr/>
        </p:nvSpPr>
        <p:spPr>
          <a:xfrm>
            <a:off x="2111299" y="3097139"/>
            <a:ext cx="7729057" cy="3320076"/>
          </a:xfrm>
          <a:prstGeom prst="rect">
            <a:avLst/>
          </a:prstGeom>
          <a:noFill/>
        </p:spPr>
        <p:txBody>
          <a:bodyPr wrap="square" rtlCol="0">
            <a:spAutoFit/>
          </a:bodyPr>
          <a:lstStyle/>
          <a:p>
            <a:pPr algn="ctr">
              <a:lnSpc>
                <a:spcPct val="107000"/>
              </a:lnSpc>
              <a:spcAft>
                <a:spcPts val="800"/>
              </a:spcAft>
            </a:pPr>
            <a:r>
              <a:rPr lang="it-IT" sz="2400" b="1" dirty="0">
                <a:solidFill>
                  <a:srgbClr val="FFFF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24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ADULTERAZIONE</a:t>
            </a:r>
            <a:endParaRPr lang="it-IT" sz="24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 la modificazione della natura genuina di una sostanza attraverso un procedimento nel quale si aggiungono o si sostituiscono elementi nocivi alla salute, con l'effetto di fare apparire come genuino un prodotto che non lo è . </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Soprattutto al fine di differenziare la condotta di adulterazione da altre, come ad esempio quella di cui all'art. 5 lett. b) l. 1983/62 relativa al cattivo stato di conservazione, non rilevano fenomeni accidentali o naturali di alterazione del prodotto, quanto piuttosto situazioni in cui vi e una diretta e volontaria modificazione della sostanza alimentare o anche indiretta, come ad esempio il trattamento dell'animale vivo con sostanze particolari. </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t-IT" sz="10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0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47645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2005508"/>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ART. 440 CODICE PENALE</a:t>
            </a:r>
            <a:br>
              <a:rPr lang="it-IT" sz="2000" b="1" dirty="0">
                <a:solidFill>
                  <a:srgbClr val="FFFF00"/>
                </a:solidFill>
                <a:latin typeface="Times New Roman" panose="02020603050405020304" pitchFamily="18" charset="0"/>
                <a:cs typeface="Times New Roman" panose="02020603050405020304" pitchFamily="18" charset="0"/>
              </a:rPr>
            </a:br>
            <a:r>
              <a:rPr lang="it-IT" sz="2000" b="1" dirty="0">
                <a:solidFill>
                  <a:srgbClr val="FFFF00"/>
                </a:solidFill>
                <a:latin typeface="Times New Roman" panose="02020603050405020304" pitchFamily="18" charset="0"/>
                <a:cs typeface="Times New Roman" panose="02020603050405020304" pitchFamily="18" charset="0"/>
              </a:rPr>
              <a:t>Adulterazione o contraffazione di sostanze alimentari</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6" name="CasellaDiTesto 5">
            <a:extLst>
              <a:ext uri="{FF2B5EF4-FFF2-40B4-BE49-F238E27FC236}">
                <a16:creationId xmlns:a16="http://schemas.microsoft.com/office/drawing/2014/main" id="{D2F7CBE3-A996-47AF-91C5-8BD47C297801}"/>
              </a:ext>
            </a:extLst>
          </p:cNvPr>
          <p:cNvSpPr txBox="1"/>
          <p:nvPr/>
        </p:nvSpPr>
        <p:spPr>
          <a:xfrm>
            <a:off x="2463567" y="3011113"/>
            <a:ext cx="7729057" cy="3148747"/>
          </a:xfrm>
          <a:prstGeom prst="rect">
            <a:avLst/>
          </a:prstGeom>
          <a:noFill/>
        </p:spPr>
        <p:txBody>
          <a:bodyPr wrap="square" rtlCol="0">
            <a:spAutoFit/>
          </a:bodyPr>
          <a:lstStyle/>
          <a:p>
            <a:pPr>
              <a:lnSpc>
                <a:spcPct val="107000"/>
              </a:lnSpc>
              <a:spcAft>
                <a:spcPts val="800"/>
              </a:spcAft>
            </a:pPr>
            <a:endParaRPr lang="it-IT" sz="20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t-IT" sz="2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CONTRAFFAZIONE</a:t>
            </a:r>
            <a:endParaRPr lang="it-IT" sz="20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 la formazione </a:t>
            </a:r>
            <a:r>
              <a:rPr lang="it-IT" sz="1600" b="1"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ex novo </a:t>
            </a: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di un alimento con l'apparenza della genuinità, in quanto prodotto con sostanze </a:t>
            </a:r>
            <a:r>
              <a:rPr lang="it-IT" sz="1600" b="1"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ab </a:t>
            </a:r>
            <a:r>
              <a:rPr lang="it-IT" sz="1600" b="1" i="1" dirty="0" err="1">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initio</a:t>
            </a:r>
            <a:r>
              <a:rPr lang="it-IT" sz="1600" b="1"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in tutto o in parte diverse da quelle che in linea di principio dovrebbero far parte di esso.  Si è comunque escluso il reato in situazioni in cui si alterino dose e/o quantità della sostanza o dell'elemento chimico non estraneo alla natura del prodotto, configurando semmai altre ipotesi di reato in cui il bene giuridico tutelato e rappresentato maggiormente dalla frode nel commercio che dal pericolo per la salute pubblica. </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73408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2005508"/>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ART. 440 CODICE PENALE</a:t>
            </a:r>
            <a:br>
              <a:rPr lang="it-IT" sz="2000" b="1" dirty="0">
                <a:solidFill>
                  <a:srgbClr val="FFFF00"/>
                </a:solidFill>
                <a:latin typeface="Times New Roman" panose="02020603050405020304" pitchFamily="18" charset="0"/>
                <a:cs typeface="Times New Roman" panose="02020603050405020304" pitchFamily="18" charset="0"/>
              </a:rPr>
            </a:br>
            <a:r>
              <a:rPr lang="it-IT" sz="2000" b="1" dirty="0">
                <a:solidFill>
                  <a:srgbClr val="FFFF00"/>
                </a:solidFill>
                <a:latin typeface="Times New Roman" panose="02020603050405020304" pitchFamily="18" charset="0"/>
                <a:cs typeface="Times New Roman" panose="02020603050405020304" pitchFamily="18" charset="0"/>
              </a:rPr>
              <a:t>Adulterazione o contraffazione di sostanze alimentari</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6" name="CasellaDiTesto 5">
            <a:extLst>
              <a:ext uri="{FF2B5EF4-FFF2-40B4-BE49-F238E27FC236}">
                <a16:creationId xmlns:a16="http://schemas.microsoft.com/office/drawing/2014/main" id="{D2F7CBE3-A996-47AF-91C5-8BD47C297801}"/>
              </a:ext>
            </a:extLst>
          </p:cNvPr>
          <p:cNvSpPr txBox="1"/>
          <p:nvPr/>
        </p:nvSpPr>
        <p:spPr>
          <a:xfrm>
            <a:off x="1124125" y="3321003"/>
            <a:ext cx="10192623" cy="1728807"/>
          </a:xfrm>
          <a:prstGeom prst="rect">
            <a:avLst/>
          </a:prstGeom>
          <a:noFill/>
        </p:spPr>
        <p:txBody>
          <a:bodyPr wrap="square" rtlCol="0">
            <a:spAutoFit/>
          </a:bodyPr>
          <a:lstStyle/>
          <a:p>
            <a:pPr>
              <a:lnSpc>
                <a:spcPct val="107000"/>
              </a:lnSpc>
              <a:spcAft>
                <a:spcPts val="800"/>
              </a:spcAft>
            </a:pPr>
            <a:endParaRPr lang="it-IT" sz="20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t-IT" sz="20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CORROMPIMENTO</a:t>
            </a:r>
            <a:endParaRPr lang="it-IT" sz="2000" b="1" dirty="0">
              <a:solidFill>
                <a:srgbClr val="00B050"/>
              </a:solidFill>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it-IT" sz="1600" b="1" dirty="0">
                <a:solidFill>
                  <a:schemeClr val="bg1"/>
                </a:solidFill>
                <a:latin typeface="Times New Roman" panose="02020603050405020304" pitchFamily="18" charset="0"/>
                <a:cs typeface="Times New Roman" panose="02020603050405020304" pitchFamily="18" charset="0"/>
              </a:rPr>
              <a:t>Il corrompimento consiste nell'immissione negli alimenti o nelle bevande di sostanze che ne alterano l'essenza, guastando o viziando la composizione naturale e simulandone la genuinità in modo da renderle pericolose per la salute pubblica. </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54408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2005508"/>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ART. 440 CODICE PENALE</a:t>
            </a:r>
            <a:br>
              <a:rPr lang="it-IT" sz="2000" b="1" dirty="0">
                <a:solidFill>
                  <a:srgbClr val="FFFF00"/>
                </a:solidFill>
                <a:latin typeface="Times New Roman" panose="02020603050405020304" pitchFamily="18" charset="0"/>
                <a:cs typeface="Times New Roman" panose="02020603050405020304" pitchFamily="18" charset="0"/>
              </a:rPr>
            </a:br>
            <a:r>
              <a:rPr lang="it-IT" sz="2000" b="1" dirty="0">
                <a:solidFill>
                  <a:srgbClr val="FFFF00"/>
                </a:solidFill>
                <a:latin typeface="Times New Roman" panose="02020603050405020304" pitchFamily="18" charset="0"/>
                <a:cs typeface="Times New Roman" panose="02020603050405020304" pitchFamily="18" charset="0"/>
              </a:rPr>
              <a:t>Adulterazione o contraffazione di sostanze alimentari</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6" name="CasellaDiTesto 5">
            <a:extLst>
              <a:ext uri="{FF2B5EF4-FFF2-40B4-BE49-F238E27FC236}">
                <a16:creationId xmlns:a16="http://schemas.microsoft.com/office/drawing/2014/main" id="{D2F7CBE3-A996-47AF-91C5-8BD47C297801}"/>
              </a:ext>
            </a:extLst>
          </p:cNvPr>
          <p:cNvSpPr txBox="1"/>
          <p:nvPr/>
        </p:nvSpPr>
        <p:spPr>
          <a:xfrm>
            <a:off x="725997" y="3321003"/>
            <a:ext cx="10964411" cy="3075329"/>
          </a:xfrm>
          <a:prstGeom prst="rect">
            <a:avLst/>
          </a:prstGeom>
          <a:noFill/>
        </p:spPr>
        <p:txBody>
          <a:bodyPr wrap="square" rtlCol="0">
            <a:spAutoFit/>
          </a:bodyPr>
          <a:lstStyle/>
          <a:p>
            <a:pPr>
              <a:lnSpc>
                <a:spcPct val="107000"/>
              </a:lnSpc>
              <a:spcAft>
                <a:spcPts val="800"/>
              </a:spcAft>
            </a:pPr>
            <a:b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Non è necessario che dall'assunzione derivi un effettivo danno per la salute pubblica, stagnandosi piuttosto il giudizio accertativo su un piano di probabilità/non improbabilità, nel quadro di una valutazione circa l'attitudine della sostanza a cagionare perturbamenti o alterazioni del normale ed armonico svolgimento delle funzioni psico-fisiche.  Per concludere, la norma in esame richiede il </a:t>
            </a:r>
            <a:r>
              <a:rPr lang="it-IT" sz="1600" b="1"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dolo generico</a:t>
            </a: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vale a dire la coscienza e volontà della condotta e dell' “evento pericolo” conseguenziale ad essa, senza alcuna necessità che l'evento sia perseguito specificamente al fine di realizzare un attentato per la salute pubblica e, sebbene la configurabilità del tentativo sia stata da taluno negata, il solo fatto che l'adulterazione delle sostanze alimentari intervenga in una fase prodromica alla distribuzione per il consumo non giustifica una tale presa di posizione, essendo perfettamente concepibile e astrattamente configurabile il compimento di atti diretti in modo non equivoco alla adulterazione di derrate, in seguito non portata a termine.</a:t>
            </a:r>
            <a:r>
              <a:rPr lang="it-IT" sz="1600" b="1" i="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con un contrassegno di Stato.</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53038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2005508"/>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ART. 473 CODICE PENALE</a:t>
            </a:r>
            <a:br>
              <a:rPr lang="it-IT" sz="2000" b="1" dirty="0">
                <a:solidFill>
                  <a:srgbClr val="FFFF00"/>
                </a:solidFill>
                <a:latin typeface="Times New Roman" panose="02020603050405020304" pitchFamily="18" charset="0"/>
                <a:cs typeface="Times New Roman" panose="02020603050405020304" pitchFamily="18" charset="0"/>
              </a:rPr>
            </a:br>
            <a:r>
              <a:rPr lang="it-IT" sz="20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Contraffazione, alterazione o uso di marchi o segni distintivi ovvero di brevetti, modelli e disegni</a:t>
            </a:r>
            <a:endParaRPr lang="it-IT" sz="2000" b="1" dirty="0">
              <a:solidFill>
                <a:srgbClr val="FFFF00"/>
              </a:solidFill>
              <a:latin typeface="Times New Roman" panose="02020603050405020304" pitchFamily="18" charset="0"/>
              <a:cs typeface="Times New Roman" panose="02020603050405020304" pitchFamily="18" charset="0"/>
            </a:endParaRP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4" name="CasellaDiTesto 3">
            <a:extLst>
              <a:ext uri="{FF2B5EF4-FFF2-40B4-BE49-F238E27FC236}">
                <a16:creationId xmlns:a16="http://schemas.microsoft.com/office/drawing/2014/main" id="{73B680D2-47DC-4858-A4F6-0D68391DCFC6}"/>
              </a:ext>
            </a:extLst>
          </p:cNvPr>
          <p:cNvSpPr txBox="1"/>
          <p:nvPr/>
        </p:nvSpPr>
        <p:spPr>
          <a:xfrm>
            <a:off x="1434517" y="3263059"/>
            <a:ext cx="9547690" cy="2554545"/>
          </a:xfrm>
          <a:prstGeom prst="rect">
            <a:avLst/>
          </a:prstGeom>
          <a:noFill/>
        </p:spPr>
        <p:txBody>
          <a:bodyPr wrap="square" rtlCol="0">
            <a:spAutoFit/>
          </a:bodyPr>
          <a:lstStyle/>
          <a:p>
            <a:r>
              <a:rPr lang="it-IT" sz="1600" b="1" i="1" dirty="0">
                <a:solidFill>
                  <a:schemeClr val="bg1"/>
                </a:solidFill>
                <a:latin typeface="Times New Roman" panose="02020603050405020304" pitchFamily="18" charset="0"/>
                <a:cs typeface="Times New Roman" panose="02020603050405020304" pitchFamily="18" charset="0"/>
              </a:rPr>
              <a:t>Chiunque, potendo conoscere dell'esistenza del titolo di proprietà industriale, contraffà o altera marchi o segni distintivi, nazionali o esteri, di prodotti industriali, ovvero chiunque, senza essere concorso nella contraffazione o alterazione, fa uso di tali marchi o segni contraffatti o alterati, è punito con la reclusione da sei mesi a tre anni e con la multa da euro 2.500 a euro 25.000.</a:t>
            </a:r>
          </a:p>
          <a:p>
            <a:r>
              <a:rPr lang="it-IT" sz="1600" b="1" i="1" dirty="0">
                <a:solidFill>
                  <a:schemeClr val="bg1"/>
                </a:solidFill>
                <a:latin typeface="Times New Roman" panose="02020603050405020304" pitchFamily="18" charset="0"/>
                <a:cs typeface="Times New Roman" panose="02020603050405020304" pitchFamily="18" charset="0"/>
              </a:rPr>
              <a:t>Soggiace alla pena della reclusione da uno a quattro anni e della multa da euro 3.500 a euro 35.000 chiunque contraffà o altera brevetti, disegni o modelli industriali, nazionali o esteri, ovvero, senza essere concorso nella contraffazione o alterazione, fa uso di tali brevetti, disegni o modelli contraffatti o alterati</a:t>
            </a:r>
          </a:p>
          <a:p>
            <a:r>
              <a:rPr lang="it-IT" sz="1600" b="1" i="1" dirty="0">
                <a:solidFill>
                  <a:schemeClr val="bg1"/>
                </a:solidFill>
                <a:latin typeface="Times New Roman" panose="02020603050405020304" pitchFamily="18" charset="0"/>
                <a:cs typeface="Times New Roman" panose="02020603050405020304" pitchFamily="18" charset="0"/>
              </a:rPr>
              <a:t>I delitti previsti dai commi primo e secondo sono punibili a condizione che siano state osservate le norme delle leggi interne, dei regolamenti comunitari e delle convenzioni internazionali sulla tutela della proprietà intellettuale o industriale</a:t>
            </a:r>
          </a:p>
        </p:txBody>
      </p:sp>
    </p:spTree>
    <p:extLst>
      <p:ext uri="{BB962C8B-B14F-4D97-AF65-F5344CB8AC3E}">
        <p14:creationId xmlns:p14="http://schemas.microsoft.com/office/powerpoint/2010/main" val="21580026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2005508"/>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ART. 473 CODICE PENALE</a:t>
            </a:r>
            <a:br>
              <a:rPr lang="it-IT" sz="2000" b="1" dirty="0">
                <a:solidFill>
                  <a:srgbClr val="FFFF00"/>
                </a:solidFill>
                <a:latin typeface="Times New Roman" panose="02020603050405020304" pitchFamily="18" charset="0"/>
                <a:cs typeface="Times New Roman" panose="02020603050405020304" pitchFamily="18" charset="0"/>
              </a:rPr>
            </a:br>
            <a:r>
              <a:rPr lang="it-IT" sz="20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Contraffazione, alterazione o uso di marchi o segni distintivi ovvero di brevetti, modelli e disegni</a:t>
            </a:r>
            <a:endParaRPr lang="it-IT" sz="2000" b="1" dirty="0">
              <a:solidFill>
                <a:srgbClr val="FFFF00"/>
              </a:solidFill>
              <a:latin typeface="Times New Roman" panose="02020603050405020304" pitchFamily="18" charset="0"/>
              <a:cs typeface="Times New Roman" panose="02020603050405020304" pitchFamily="18" charset="0"/>
            </a:endParaRP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6" name="CasellaDiTesto 5">
            <a:extLst>
              <a:ext uri="{FF2B5EF4-FFF2-40B4-BE49-F238E27FC236}">
                <a16:creationId xmlns:a16="http://schemas.microsoft.com/office/drawing/2014/main" id="{D2F7CBE3-A996-47AF-91C5-8BD47C297801}"/>
              </a:ext>
            </a:extLst>
          </p:cNvPr>
          <p:cNvSpPr txBox="1"/>
          <p:nvPr/>
        </p:nvSpPr>
        <p:spPr>
          <a:xfrm>
            <a:off x="1573285" y="3535441"/>
            <a:ext cx="9533739" cy="1655390"/>
          </a:xfrm>
          <a:prstGeom prst="rect">
            <a:avLst/>
          </a:prstGeom>
          <a:noFill/>
        </p:spPr>
        <p:txBody>
          <a:bodyPr wrap="square" rtlCol="0">
            <a:spAutoFit/>
          </a:bodyPr>
          <a:lstStyle/>
          <a:p>
            <a:pPr>
              <a:lnSpc>
                <a:spcPct val="107000"/>
              </a:lnSpc>
              <a:spcAft>
                <a:spcPts val="800"/>
              </a:spcAft>
            </a:pP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Trattasi di reato di pericolo concreto la cui condotta consiste nel corrompere, contraffare e adulterare acque o sostanze destinate all'alimentazione.   Un altro elemento che contraddistingue il reato in questione e dato dal </a:t>
            </a:r>
            <a:r>
              <a:rPr lang="it-IT" sz="1600" b="1" i="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carattere fraudolento della condotta</a:t>
            </a: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sia per quanto riguarda l'indeterminatezza e la generalità dei soggetti messi in pericolo dal comportamento messo in atto, sia precipuamente per il tipo di condotta che la norma richiede ai fini della realizzazione della fattispecie di reato, ossia condotte che non permettono una immediata percezione dello stato alterato delle acque o delle sostanze di cui trattasi. </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90953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2005508"/>
            <a:ext cx="9684710" cy="1185725"/>
          </a:xfrm>
        </p:spPr>
        <p:txBody>
          <a:bodyPr/>
          <a:lstStyle/>
          <a:p>
            <a:pPr algn="ctr"/>
            <a:r>
              <a:rPr lang="it-IT" sz="1800" b="1" dirty="0">
                <a:solidFill>
                  <a:srgbClr val="FFFF00"/>
                </a:solidFill>
                <a:latin typeface="Times New Roman" panose="02020603050405020304" pitchFamily="18" charset="0"/>
                <a:cs typeface="Times New Roman" panose="02020603050405020304" pitchFamily="18" charset="0"/>
              </a:rPr>
              <a:t>Cassazione penale Sez. II sentenza n. 40324 </a:t>
            </a:r>
            <a:r>
              <a:rPr lang="it-IT" sz="1800" b="1" i="1" dirty="0">
                <a:solidFill>
                  <a:srgbClr val="FFFF00"/>
                </a:solidFill>
                <a:latin typeface="Times New Roman" panose="02020603050405020304" pitchFamily="18" charset="0"/>
                <a:cs typeface="Times New Roman" panose="02020603050405020304" pitchFamily="18" charset="0"/>
              </a:rPr>
              <a:t>del 2 ottobre 2019</a:t>
            </a:r>
            <a:r>
              <a:rPr lang="it-IT" sz="1800" b="1" dirty="0">
                <a:solidFill>
                  <a:srgbClr val="FFFF00"/>
                </a:solidFill>
                <a:latin typeface="Times New Roman" panose="02020603050405020304" pitchFamily="18" charset="0"/>
                <a:cs typeface="Times New Roman" panose="02020603050405020304" pitchFamily="18" charset="0"/>
              </a:rPr>
              <a:t> </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6" name="CasellaDiTesto 5">
            <a:extLst>
              <a:ext uri="{FF2B5EF4-FFF2-40B4-BE49-F238E27FC236}">
                <a16:creationId xmlns:a16="http://schemas.microsoft.com/office/drawing/2014/main" id="{D2F7CBE3-A996-47AF-91C5-8BD47C297801}"/>
              </a:ext>
            </a:extLst>
          </p:cNvPr>
          <p:cNvSpPr txBox="1"/>
          <p:nvPr/>
        </p:nvSpPr>
        <p:spPr>
          <a:xfrm>
            <a:off x="725997" y="3321003"/>
            <a:ext cx="10964411" cy="2182329"/>
          </a:xfrm>
          <a:prstGeom prst="rect">
            <a:avLst/>
          </a:prstGeom>
          <a:noFill/>
        </p:spPr>
        <p:txBody>
          <a:bodyPr wrap="square" rtlCol="0">
            <a:spAutoFit/>
          </a:bodyPr>
          <a:lstStyle/>
          <a:p>
            <a:pPr>
              <a:lnSpc>
                <a:spcPct val="107000"/>
              </a:lnSpc>
              <a:spcAft>
                <a:spcPts val="800"/>
              </a:spcAft>
            </a:pPr>
            <a:r>
              <a:rPr lang="it-IT" sz="1600" b="1" dirty="0">
                <a:solidFill>
                  <a:schemeClr val="bg1"/>
                </a:solidFill>
                <a:latin typeface="Times New Roman" panose="02020603050405020304" pitchFamily="18" charset="0"/>
                <a:cs typeface="Times New Roman" panose="02020603050405020304" pitchFamily="18" charset="0"/>
              </a:rPr>
              <a:t>Ai fini dell'integrazione dei reati di cui agli artt. 473 e 474 cod. </a:t>
            </a:r>
            <a:r>
              <a:rPr lang="it-IT" sz="1600" b="1" dirty="0" err="1">
                <a:solidFill>
                  <a:schemeClr val="bg1"/>
                </a:solidFill>
                <a:latin typeface="Times New Roman" panose="02020603050405020304" pitchFamily="18" charset="0"/>
                <a:cs typeface="Times New Roman" panose="02020603050405020304" pitchFamily="18" charset="0"/>
              </a:rPr>
              <a:t>pen</a:t>
            </a:r>
            <a:r>
              <a:rPr lang="it-IT" sz="1600" b="1" dirty="0">
                <a:solidFill>
                  <a:schemeClr val="bg1"/>
                </a:solidFill>
                <a:latin typeface="Times New Roman" panose="02020603050405020304" pitchFamily="18" charset="0"/>
                <a:cs typeface="Times New Roman" panose="02020603050405020304" pitchFamily="18" charset="0"/>
              </a:rPr>
              <a:t>., un marchio si intende contraffatto quando la confusione con un segno distintivo similare emerga non in via analitica, attraverso il solo esame particolareggiato e la separata valutazione di ogni singolo elemento, ma in via globale e sintetica, con riguardo cioè all'insieme degli elementi salienti – grafici, fonetici o visivi – tenendo, altresì, presente che, ove si tratti di un marchio "forte", sono illegittime anche le variazioni, sia pure rilevanti ed originali, che lasciano sussistere l'identità sostanziale del nucleo ideologico in cui si riassume l'attitudine individuante. (Fattispecie in cui la Corte ha ritenuto integrata la contraffazione per essere stato utilizzato un segno distintivo di una nota griffe, in particolare una campana aperta, anche se all'interno della stessa era contenuta una scritta differente). </a:t>
            </a:r>
            <a:r>
              <a:rPr lang="it-IT" sz="1600" b="1"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26900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2005508"/>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ART. 517 quater CODICE PENALE</a:t>
            </a:r>
            <a:br>
              <a:rPr lang="it-IT" sz="2000" b="1" dirty="0">
                <a:solidFill>
                  <a:srgbClr val="FFFF00"/>
                </a:solidFill>
                <a:latin typeface="Times New Roman" panose="02020603050405020304" pitchFamily="18" charset="0"/>
                <a:cs typeface="Times New Roman" panose="02020603050405020304" pitchFamily="18" charset="0"/>
              </a:rPr>
            </a:br>
            <a:r>
              <a:rPr lang="it-IT" sz="20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Contraffazione di indicazioni geografiche o denominazione di origine dei prodotti agroalimentari</a:t>
            </a:r>
            <a:endParaRPr lang="it-IT" sz="2000" b="1" dirty="0">
              <a:solidFill>
                <a:srgbClr val="FFFF00"/>
              </a:solidFill>
              <a:latin typeface="Times New Roman" panose="02020603050405020304" pitchFamily="18" charset="0"/>
              <a:cs typeface="Times New Roman" panose="02020603050405020304" pitchFamily="18" charset="0"/>
            </a:endParaRP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4" name="CasellaDiTesto 3">
            <a:extLst>
              <a:ext uri="{FF2B5EF4-FFF2-40B4-BE49-F238E27FC236}">
                <a16:creationId xmlns:a16="http://schemas.microsoft.com/office/drawing/2014/main" id="{73B680D2-47DC-4858-A4F6-0D68391DCFC6}"/>
              </a:ext>
            </a:extLst>
          </p:cNvPr>
          <p:cNvSpPr txBox="1"/>
          <p:nvPr/>
        </p:nvSpPr>
        <p:spPr>
          <a:xfrm>
            <a:off x="1804651" y="3263059"/>
            <a:ext cx="9177556" cy="2554545"/>
          </a:xfrm>
          <a:prstGeom prst="rect">
            <a:avLst/>
          </a:prstGeom>
          <a:noFill/>
        </p:spPr>
        <p:txBody>
          <a:bodyPr wrap="square" rtlCol="0">
            <a:spAutoFit/>
          </a:bodyPr>
          <a:lstStyle/>
          <a:p>
            <a:r>
              <a:rPr lang="it-IT" sz="1600" b="1" dirty="0">
                <a:solidFill>
                  <a:schemeClr val="bg1"/>
                </a:solidFill>
                <a:latin typeface="Times New Roman" panose="02020603050405020304" pitchFamily="18" charset="0"/>
                <a:cs typeface="Times New Roman" panose="02020603050405020304" pitchFamily="18" charset="0"/>
              </a:rPr>
              <a:t>Chiunque contraffà o comunque altera indicazioni geografiche o denominazioni di origine di prodotti agroalimentari è punito con la reclusione fino a due anni e con la multa fino a euro 20.000.</a:t>
            </a:r>
          </a:p>
          <a:p>
            <a:r>
              <a:rPr lang="it-IT" sz="1600" b="1" dirty="0">
                <a:solidFill>
                  <a:schemeClr val="bg1"/>
                </a:solidFill>
                <a:latin typeface="Times New Roman" panose="02020603050405020304" pitchFamily="18" charset="0"/>
                <a:cs typeface="Times New Roman" panose="02020603050405020304" pitchFamily="18" charset="0"/>
              </a:rPr>
              <a:t>Alla stessa pena soggiace chi, al fine di trarne profitto, introduce nel territorio dello Stato, detiene per la vendita, pone in vendita con offerta diretta ai consumatori o mette comunque in circolazione i medesimi prodotti con le indicazioni o denominazioni contraffatte.</a:t>
            </a:r>
          </a:p>
          <a:p>
            <a:r>
              <a:rPr lang="it-IT" sz="1600" b="1" dirty="0">
                <a:solidFill>
                  <a:schemeClr val="bg1"/>
                </a:solidFill>
                <a:latin typeface="Times New Roman" panose="02020603050405020304" pitchFamily="18" charset="0"/>
                <a:cs typeface="Times New Roman" panose="02020603050405020304" pitchFamily="18" charset="0"/>
              </a:rPr>
              <a:t>Si applicano le disposizioni di cui agli articoli 474 bis, 474 ter, secondo comma, e 517 bis, secondo comma.</a:t>
            </a:r>
          </a:p>
          <a:p>
            <a:r>
              <a:rPr lang="it-IT" sz="1600" b="1" dirty="0">
                <a:solidFill>
                  <a:schemeClr val="bg1"/>
                </a:solidFill>
                <a:latin typeface="Times New Roman" panose="02020603050405020304" pitchFamily="18" charset="0"/>
                <a:cs typeface="Times New Roman" panose="02020603050405020304" pitchFamily="18" charset="0"/>
              </a:rPr>
              <a:t>I delitti previsti dai commi primo e secondo sono punibili a condizione che siano state osservate le norme delle leggi interne, dei regolamenti comunitari e delle convenzioni internazionali in materia di tutela delle indicazioni geografiche e delle denominazioni di origine dei prodotti agroalimentari.</a:t>
            </a:r>
          </a:p>
        </p:txBody>
      </p:sp>
    </p:spTree>
    <p:extLst>
      <p:ext uri="{BB962C8B-B14F-4D97-AF65-F5344CB8AC3E}">
        <p14:creationId xmlns:p14="http://schemas.microsoft.com/office/powerpoint/2010/main" val="4669213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4" name="CasellaDiTesto 3">
            <a:extLst>
              <a:ext uri="{FF2B5EF4-FFF2-40B4-BE49-F238E27FC236}">
                <a16:creationId xmlns:a16="http://schemas.microsoft.com/office/drawing/2014/main" id="{73B680D2-47DC-4858-A4F6-0D68391DCFC6}"/>
              </a:ext>
            </a:extLst>
          </p:cNvPr>
          <p:cNvSpPr txBox="1"/>
          <p:nvPr/>
        </p:nvSpPr>
        <p:spPr>
          <a:xfrm>
            <a:off x="609600" y="2910722"/>
            <a:ext cx="10972800" cy="3293209"/>
          </a:xfrm>
          <a:prstGeom prst="rect">
            <a:avLst/>
          </a:prstGeom>
          <a:noFill/>
        </p:spPr>
        <p:txBody>
          <a:bodyPr wrap="square" rtlCol="0">
            <a:spAutoFit/>
          </a:bodyPr>
          <a:lstStyle/>
          <a:p>
            <a:r>
              <a:rPr lang="it-IT" sz="1600" b="1" dirty="0">
                <a:solidFill>
                  <a:schemeClr val="bg1"/>
                </a:solidFill>
                <a:latin typeface="Times New Roman" panose="02020603050405020304" pitchFamily="18" charset="0"/>
                <a:cs typeface="Times New Roman" panose="02020603050405020304" pitchFamily="18" charset="0"/>
              </a:rPr>
              <a:t>Al fine di garantire alle indicazioni geografiche tipiche o alle denominazioni di origine la medesima </a:t>
            </a:r>
            <a:r>
              <a:rPr lang="it-IT" sz="1600" b="1" dirty="0">
                <a:solidFill>
                  <a:schemeClr val="bg1"/>
                </a:solidFill>
                <a:latin typeface="Times New Roman" panose="02020603050405020304" pitchFamily="18" charset="0"/>
                <a:cs typeface="Times New Roman" panose="02020603050405020304" pitchFamily="18" charset="0"/>
                <a:hlinkClick r:id="rId3" tooltip="Dizionario Giuridico: Tutela">
                  <a:extLst>
                    <a:ext uri="{A12FA001-AC4F-418D-AE19-62706E023703}">
                      <ahyp:hlinkClr xmlns:ahyp="http://schemas.microsoft.com/office/drawing/2018/hyperlinkcolor" val="tx"/>
                    </a:ext>
                  </a:extLst>
                </a:hlinkClick>
              </a:rPr>
              <a:t>tutela</a:t>
            </a:r>
            <a:r>
              <a:rPr lang="it-IT" sz="1600" b="1" dirty="0">
                <a:solidFill>
                  <a:schemeClr val="bg1"/>
                </a:solidFill>
                <a:latin typeface="Times New Roman" panose="02020603050405020304" pitchFamily="18" charset="0"/>
                <a:cs typeface="Times New Roman" panose="02020603050405020304" pitchFamily="18" charset="0"/>
              </a:rPr>
              <a:t> penale riconosciuta ai segni e marchi distintivi, la norma in esame punisce la contraffazione di tali prodotti agroalimentari. Per quanto riguarda la contraffazione, essa consiste nella riproduzione abusiva dell'origine geografica o della denominazione, in modo idoneo a confondere i consumatori circa la provenienza del prodotto. Non è necessaria una perfetta identità tra la denominazione o l'indicazione geografica falsa e quella vera, essendo per contro sufficiente che la falsificazione investa gli elementi essenziali, in maniera comunque idonea a trarre in inganno, non essendo invece punibili il falso grossolano, innocuo o inutile. </a:t>
            </a:r>
          </a:p>
          <a:p>
            <a:r>
              <a:rPr lang="it-IT" sz="1600" b="1" dirty="0">
                <a:solidFill>
                  <a:srgbClr val="FFFF00"/>
                </a:solidFill>
                <a:latin typeface="Times New Roman" panose="02020603050405020304" pitchFamily="18" charset="0"/>
                <a:cs typeface="Times New Roman" panose="02020603050405020304" pitchFamily="18" charset="0"/>
              </a:rPr>
              <a:t>Il falso grossolano </a:t>
            </a:r>
            <a:r>
              <a:rPr lang="it-IT" sz="1600" b="1" dirty="0">
                <a:solidFill>
                  <a:schemeClr val="bg1"/>
                </a:solidFill>
                <a:latin typeface="Times New Roman" panose="02020603050405020304" pitchFamily="18" charset="0"/>
                <a:cs typeface="Times New Roman" panose="02020603050405020304" pitchFamily="18" charset="0"/>
              </a:rPr>
              <a:t>viene posto in essere quando la falsità sia immediatamente percepibile </a:t>
            </a:r>
            <a:r>
              <a:rPr lang="it-IT" sz="1600" b="1" i="1" dirty="0" err="1">
                <a:solidFill>
                  <a:schemeClr val="bg1"/>
                </a:solidFill>
                <a:latin typeface="Times New Roman" panose="02020603050405020304" pitchFamily="18" charset="0"/>
                <a:cs typeface="Times New Roman" panose="02020603050405020304" pitchFamily="18" charset="0"/>
              </a:rPr>
              <a:t>icto</a:t>
            </a:r>
            <a:r>
              <a:rPr lang="it-IT" sz="1600" b="1" i="1" dirty="0">
                <a:solidFill>
                  <a:schemeClr val="bg1"/>
                </a:solidFill>
                <a:latin typeface="Times New Roman" panose="02020603050405020304" pitchFamily="18" charset="0"/>
                <a:cs typeface="Times New Roman" panose="02020603050405020304" pitchFamily="18" charset="0"/>
              </a:rPr>
              <a:t> oculi</a:t>
            </a:r>
            <a:r>
              <a:rPr lang="it-IT" sz="1600" b="1" dirty="0">
                <a:solidFill>
                  <a:schemeClr val="bg1"/>
                </a:solidFill>
                <a:latin typeface="Times New Roman" panose="02020603050405020304" pitchFamily="18" charset="0"/>
                <a:cs typeface="Times New Roman" panose="02020603050405020304" pitchFamily="18" charset="0"/>
              </a:rPr>
              <a:t>, senza la possibilità di far cadere in errore alcuno. </a:t>
            </a:r>
            <a:br>
              <a:rPr lang="it-IT" sz="1600" b="1" dirty="0">
                <a:solidFill>
                  <a:schemeClr val="bg1"/>
                </a:solidFill>
                <a:latin typeface="Times New Roman" panose="02020603050405020304" pitchFamily="18" charset="0"/>
                <a:cs typeface="Times New Roman" panose="02020603050405020304" pitchFamily="18" charset="0"/>
              </a:rPr>
            </a:br>
            <a:r>
              <a:rPr lang="it-IT" sz="1600" b="1" dirty="0">
                <a:solidFill>
                  <a:srgbClr val="FFFF00"/>
                </a:solidFill>
                <a:latin typeface="Times New Roman" panose="02020603050405020304" pitchFamily="18" charset="0"/>
                <a:cs typeface="Times New Roman" panose="02020603050405020304" pitchFamily="18" charset="0"/>
              </a:rPr>
              <a:t>Il falso innocuo </a:t>
            </a:r>
            <a:r>
              <a:rPr lang="it-IT" sz="1600" b="1" dirty="0">
                <a:solidFill>
                  <a:schemeClr val="bg1"/>
                </a:solidFill>
                <a:latin typeface="Times New Roman" panose="02020603050405020304" pitchFamily="18" charset="0"/>
                <a:cs typeface="Times New Roman" panose="02020603050405020304" pitchFamily="18" charset="0"/>
              </a:rPr>
              <a:t>si realizza invece quando la contraffazione, pur essendo astrattamente idonee ad ingannare, non lo è in concreto, in base ad un accertamento dei possibili effetti del falso nella situazione concreta.</a:t>
            </a:r>
            <a:br>
              <a:rPr lang="it-IT" sz="1600" b="1" dirty="0">
                <a:solidFill>
                  <a:schemeClr val="bg1"/>
                </a:solidFill>
                <a:latin typeface="Times New Roman" panose="02020603050405020304" pitchFamily="18" charset="0"/>
                <a:cs typeface="Times New Roman" panose="02020603050405020304" pitchFamily="18" charset="0"/>
              </a:rPr>
            </a:br>
            <a:r>
              <a:rPr lang="it-IT" sz="1600" b="1" dirty="0">
                <a:solidFill>
                  <a:schemeClr val="bg1"/>
                </a:solidFill>
                <a:latin typeface="Times New Roman" panose="02020603050405020304" pitchFamily="18" charset="0"/>
                <a:cs typeface="Times New Roman" panose="02020603050405020304" pitchFamily="18" charset="0"/>
              </a:rPr>
              <a:t>Il falso inutile costituisce un'ipotesi di reato impossibile per inesistenza dell'oggetto, come quando la contraffazione produca un una denominazione di origine controllata non esistente</a:t>
            </a:r>
          </a:p>
        </p:txBody>
      </p:sp>
      <p:sp>
        <p:nvSpPr>
          <p:cNvPr id="6" name="Titolo 1">
            <a:extLst>
              <a:ext uri="{FF2B5EF4-FFF2-40B4-BE49-F238E27FC236}">
                <a16:creationId xmlns:a16="http://schemas.microsoft.com/office/drawing/2014/main" id="{E75A0C36-C3C0-436A-A084-4BD43F36B5EE}"/>
              </a:ext>
            </a:extLst>
          </p:cNvPr>
          <p:cNvSpPr>
            <a:spLocks noGrp="1"/>
          </p:cNvSpPr>
          <p:nvPr>
            <p:ph type="ctrTitle"/>
          </p:nvPr>
        </p:nvSpPr>
        <p:spPr>
          <a:xfrm>
            <a:off x="1297497" y="1724997"/>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ART. 517 quater CODICE PENALE</a:t>
            </a:r>
            <a:br>
              <a:rPr lang="it-IT" sz="2000" b="1" dirty="0">
                <a:solidFill>
                  <a:srgbClr val="FFFF00"/>
                </a:solidFill>
                <a:latin typeface="Times New Roman" panose="02020603050405020304" pitchFamily="18" charset="0"/>
                <a:cs typeface="Times New Roman" panose="02020603050405020304" pitchFamily="18" charset="0"/>
              </a:rPr>
            </a:br>
            <a:r>
              <a:rPr lang="it-IT" sz="2000" b="1" dirty="0">
                <a:solidFill>
                  <a:srgbClr val="FFFF00"/>
                </a:solidFill>
                <a:effectLst/>
                <a:latin typeface="Times New Roman" panose="02020603050405020304" pitchFamily="18" charset="0"/>
                <a:ea typeface="Calibri" panose="020F0502020204030204" pitchFamily="34" charset="0"/>
                <a:cs typeface="Times New Roman" panose="02020603050405020304" pitchFamily="18" charset="0"/>
              </a:rPr>
              <a:t>Contraffazione di indicazioni geografiche o denominazione di origine dei prodotti agroalimentari</a:t>
            </a:r>
            <a:endParaRPr lang="it-IT" sz="20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85801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2005508"/>
            <a:ext cx="9684710" cy="1185725"/>
          </a:xfrm>
        </p:spPr>
        <p:txBody>
          <a:bodyPr/>
          <a:lstStyle/>
          <a:p>
            <a:pPr algn="ctr"/>
            <a:r>
              <a:rPr lang="it-IT" sz="1600" b="1" dirty="0">
                <a:solidFill>
                  <a:srgbClr val="FFFF00"/>
                </a:solidFill>
                <a:latin typeface="Times New Roman" panose="02020603050405020304" pitchFamily="18" charset="0"/>
                <a:cs typeface="Times New Roman" panose="02020603050405020304" pitchFamily="18" charset="0"/>
              </a:rPr>
              <a:t>Cassazione penale Sez. III sentenza n. 28354 </a:t>
            </a:r>
            <a:r>
              <a:rPr lang="it-IT" sz="1600" b="1" i="1" dirty="0">
                <a:solidFill>
                  <a:srgbClr val="FFFF00"/>
                </a:solidFill>
                <a:latin typeface="Times New Roman" panose="02020603050405020304" pitchFamily="18" charset="0"/>
                <a:cs typeface="Times New Roman" panose="02020603050405020304" pitchFamily="18" charset="0"/>
              </a:rPr>
              <a:t>del 8 luglio 2016</a:t>
            </a:r>
            <a:r>
              <a:rPr lang="it-IT" sz="1600" b="1" dirty="0">
                <a:solidFill>
                  <a:srgbClr val="FFFF00"/>
                </a:solidFill>
                <a:latin typeface="Times New Roman" panose="02020603050405020304" pitchFamily="18" charset="0"/>
                <a:cs typeface="Times New Roman" panose="02020603050405020304" pitchFamily="18" charset="0"/>
              </a:rPr>
              <a:t> </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6" name="CasellaDiTesto 5">
            <a:extLst>
              <a:ext uri="{FF2B5EF4-FFF2-40B4-BE49-F238E27FC236}">
                <a16:creationId xmlns:a16="http://schemas.microsoft.com/office/drawing/2014/main" id="{D2F7CBE3-A996-47AF-91C5-8BD47C297801}"/>
              </a:ext>
            </a:extLst>
          </p:cNvPr>
          <p:cNvSpPr txBox="1"/>
          <p:nvPr/>
        </p:nvSpPr>
        <p:spPr>
          <a:xfrm>
            <a:off x="725997" y="3321003"/>
            <a:ext cx="10964411" cy="1655390"/>
          </a:xfrm>
          <a:prstGeom prst="rect">
            <a:avLst/>
          </a:prstGeom>
          <a:noFill/>
        </p:spPr>
        <p:txBody>
          <a:bodyPr wrap="square" rtlCol="0">
            <a:spAutoFit/>
          </a:bodyPr>
          <a:lstStyle/>
          <a:p>
            <a:pPr>
              <a:lnSpc>
                <a:spcPct val="107000"/>
              </a:lnSpc>
              <a:spcAft>
                <a:spcPts val="800"/>
              </a:spcAft>
            </a:pPr>
            <a:r>
              <a:rPr lang="it-IT" sz="1600" b="1" dirty="0">
                <a:solidFill>
                  <a:schemeClr val="bg1"/>
                </a:solidFill>
                <a:latin typeface="Times New Roman" panose="02020603050405020304" pitchFamily="18" charset="0"/>
                <a:cs typeface="Times New Roman" panose="02020603050405020304" pitchFamily="18" charset="0"/>
              </a:rPr>
              <a:t>Il delitto di contraffazione di indicazioni geografiche o denominazioni di origine dei prodotti agroalimentari, di cui all'art. 517-quater cod. </a:t>
            </a:r>
            <a:r>
              <a:rPr lang="it-IT" sz="1600" b="1" dirty="0" err="1">
                <a:solidFill>
                  <a:schemeClr val="bg1"/>
                </a:solidFill>
                <a:latin typeface="Times New Roman" panose="02020603050405020304" pitchFamily="18" charset="0"/>
                <a:cs typeface="Times New Roman" panose="02020603050405020304" pitchFamily="18" charset="0"/>
              </a:rPr>
              <a:t>pen</a:t>
            </a:r>
            <a:r>
              <a:rPr lang="it-IT" sz="1600" b="1" dirty="0">
                <a:solidFill>
                  <a:schemeClr val="bg1"/>
                </a:solidFill>
                <a:latin typeface="Times New Roman" panose="02020603050405020304" pitchFamily="18" charset="0"/>
                <a:cs typeface="Times New Roman" panose="02020603050405020304" pitchFamily="18" charset="0"/>
              </a:rPr>
              <a:t>., non richiede che le indicazioni fallaci siano idonee ad ingannare il pubblico dei consumatori, essendo finalizzato a proteggere l'interesse dei produttori titolati ad utilizzare le predette indicazioni o denominazioni; </a:t>
            </a:r>
            <a:r>
              <a:rPr lang="it-IT" sz="1600" b="1" dirty="0" err="1">
                <a:solidFill>
                  <a:schemeClr val="bg1"/>
                </a:solidFill>
                <a:latin typeface="Times New Roman" panose="02020603050405020304" pitchFamily="18" charset="0"/>
                <a:cs typeface="Times New Roman" panose="02020603050405020304" pitchFamily="18" charset="0"/>
              </a:rPr>
              <a:t>nè</a:t>
            </a:r>
            <a:r>
              <a:rPr lang="it-IT" sz="1600" b="1" dirty="0">
                <a:solidFill>
                  <a:schemeClr val="bg1"/>
                </a:solidFill>
                <a:latin typeface="Times New Roman" panose="02020603050405020304" pitchFamily="18" charset="0"/>
                <a:cs typeface="Times New Roman" panose="02020603050405020304" pitchFamily="18" charset="0"/>
              </a:rPr>
              <a:t> esige che l'origine del prodotto sia tutelata, ai sensi dell'art. 11 </a:t>
            </a:r>
            <a:r>
              <a:rPr lang="it-IT" sz="1600" b="1" dirty="0" err="1">
                <a:solidFill>
                  <a:schemeClr val="bg1"/>
                </a:solidFill>
                <a:latin typeface="Times New Roman" panose="02020603050405020304" pitchFamily="18" charset="0"/>
                <a:cs typeface="Times New Roman" panose="02020603050405020304" pitchFamily="18" charset="0"/>
              </a:rPr>
              <a:t>D.Lgs.</a:t>
            </a:r>
            <a:r>
              <a:rPr lang="it-IT" sz="1600" b="1" dirty="0">
                <a:solidFill>
                  <a:schemeClr val="bg1"/>
                </a:solidFill>
                <a:latin typeface="Times New Roman" panose="02020603050405020304" pitchFamily="18" charset="0"/>
                <a:cs typeface="Times New Roman" panose="02020603050405020304" pitchFamily="18" charset="0"/>
              </a:rPr>
              <a:t> n. 30 del 2005, attraverso la registrazione di un marchio collettivo, la cui contraffazione può pertanto integrare, attesa la mancata previsione di clausole di riserva, anche i reati di cui agli artt. 473 o 474 cod. </a:t>
            </a:r>
            <a:r>
              <a:rPr lang="it-IT" sz="1600" b="1" dirty="0" err="1">
                <a:solidFill>
                  <a:schemeClr val="bg1"/>
                </a:solidFill>
                <a:latin typeface="Times New Roman" panose="02020603050405020304" pitchFamily="18" charset="0"/>
                <a:cs typeface="Times New Roman" panose="02020603050405020304" pitchFamily="18" charset="0"/>
              </a:rPr>
              <a:t>pen</a:t>
            </a:r>
            <a:r>
              <a:rPr lang="it-IT" sz="1600" b="1" dirty="0">
                <a:solidFill>
                  <a:schemeClr val="bg1"/>
                </a:solidFill>
                <a:latin typeface="Times New Roman" panose="02020603050405020304" pitchFamily="18" charset="0"/>
                <a:cs typeface="Times New Roman" panose="02020603050405020304" pitchFamily="18" charset="0"/>
              </a:rPr>
              <a:t>.</a:t>
            </a:r>
            <a:endPar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98595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539960" y="2643233"/>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UN CASO MEDIATICO DI FRODE SULLA QUALITA’</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6" name="CasellaDiTesto 5">
            <a:extLst>
              <a:ext uri="{FF2B5EF4-FFF2-40B4-BE49-F238E27FC236}">
                <a16:creationId xmlns:a16="http://schemas.microsoft.com/office/drawing/2014/main" id="{D2F7CBE3-A996-47AF-91C5-8BD47C297801}"/>
              </a:ext>
            </a:extLst>
          </p:cNvPr>
          <p:cNvSpPr txBox="1"/>
          <p:nvPr/>
        </p:nvSpPr>
        <p:spPr>
          <a:xfrm>
            <a:off x="657646" y="3864279"/>
            <a:ext cx="10964411" cy="2284921"/>
          </a:xfrm>
          <a:prstGeom prst="rect">
            <a:avLst/>
          </a:prstGeom>
          <a:noFill/>
        </p:spPr>
        <p:txBody>
          <a:bodyPr wrap="square" rtlCol="0">
            <a:spAutoFit/>
          </a:bodyPr>
          <a:lstStyle/>
          <a:p>
            <a:pPr>
              <a:lnSpc>
                <a:spcPct val="107000"/>
              </a:lnSpc>
              <a:spcAft>
                <a:spcPts val="800"/>
              </a:spcAft>
            </a:pPr>
            <a:r>
              <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 finanzieri, nel 2017, in Toscana, hanno accertato una frode sulla qualità di vino commercializzato dall’azienda coinvolta nelle indagini. La frode ha riguardato la produzione e la commercializzazione di 15mila bottiglie di vino falsamente etichettate con indicazione geografica e denominazione di origine non corrispondenti alla realtà. Nello specifico i finanzieri hanno accertato che era stata messa in vendita una partita di vino Chianti D.O.C.G. 2014 con applicazione di false etichette Chianti Riserva </a:t>
            </a:r>
            <a:r>
              <a:rPr lang="it-IT" sz="1600" b="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Docg</a:t>
            </a:r>
            <a:r>
              <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2013 nonché una partita di vino falsamente etichettato come </a:t>
            </a:r>
            <a:r>
              <a:rPr lang="it-IT" sz="1600" b="1" dirty="0" err="1">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Igt</a:t>
            </a:r>
            <a:r>
              <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Toscana 2014 e prodotto, invece, dalla miscelazione di un bianco da tavola e un anonimo rosso. </a:t>
            </a:r>
          </a:p>
          <a:p>
            <a:pPr>
              <a:lnSpc>
                <a:spcPct val="107000"/>
              </a:lnSpc>
              <a:spcAft>
                <a:spcPts val="800"/>
              </a:spcAft>
            </a:pPr>
            <a:r>
              <a:rPr lang="it-IT" sz="1600" b="1"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Il produttore vitivinicolo infedele è stato denunciato all’Autorità Giudiziaria per i reati di «contraffazione, alterazione o uso di marchi» e «contraffazione di indicazioni geografiche e denominazioni di origine di prodotti agroalimentari». </a:t>
            </a:r>
          </a:p>
        </p:txBody>
      </p:sp>
      <p:pic>
        <p:nvPicPr>
          <p:cNvPr id="7" name="Immagine 6">
            <a:extLst>
              <a:ext uri="{FF2B5EF4-FFF2-40B4-BE49-F238E27FC236}">
                <a16:creationId xmlns:a16="http://schemas.microsoft.com/office/drawing/2014/main" id="{8F634ECE-4674-4300-A819-BBA676BA7F91}"/>
              </a:ext>
            </a:extLst>
          </p:cNvPr>
          <p:cNvPicPr>
            <a:picLocks noChangeAspect="1"/>
          </p:cNvPicPr>
          <p:nvPr/>
        </p:nvPicPr>
        <p:blipFill>
          <a:blip r:embed="rId3"/>
          <a:stretch>
            <a:fillRect/>
          </a:stretch>
        </p:blipFill>
        <p:spPr>
          <a:xfrm>
            <a:off x="5206230" y="1939858"/>
            <a:ext cx="1779539" cy="1406751"/>
          </a:xfrm>
          <a:prstGeom prst="rect">
            <a:avLst/>
          </a:prstGeom>
        </p:spPr>
      </p:pic>
    </p:spTree>
    <p:extLst>
      <p:ext uri="{BB962C8B-B14F-4D97-AF65-F5344CB8AC3E}">
        <p14:creationId xmlns:p14="http://schemas.microsoft.com/office/powerpoint/2010/main" val="85541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382625" y="912810"/>
            <a:ext cx="9684710" cy="1185725"/>
          </a:xfrm>
        </p:spPr>
        <p:txBody>
          <a:bodyPr/>
          <a:lstStyle/>
          <a:p>
            <a:pPr algn="ctr"/>
            <a:r>
              <a:rPr lang="it-IT" sz="2000" b="1" dirty="0">
                <a:solidFill>
                  <a:srgbClr val="FFFF00"/>
                </a:solidFill>
                <a:latin typeface="Times New Roman" panose="02020603050405020304" pitchFamily="18" charset="0"/>
                <a:cs typeface="Times New Roman" panose="02020603050405020304" pitchFamily="18" charset="0"/>
              </a:rPr>
              <a:t>DDL NUOVE NORME IN MATERIA DI REATI AGROALIMENTARI</a:t>
            </a:r>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2111299" y="1014318"/>
            <a:ext cx="8825658" cy="861420"/>
          </a:xfrm>
        </p:spPr>
        <p:txBody>
          <a:bodyPr>
            <a:normAutofit fontScale="85000" lnSpcReduction="10000"/>
          </a:bodyPr>
          <a:lstStyle/>
          <a:p>
            <a:pPr algn="ctr"/>
            <a:r>
              <a:rPr lang="it-IT" u="sng" dirty="0"/>
              <a:t>WEBINAR DEL 01,12,2020</a:t>
            </a:r>
          </a:p>
          <a:p>
            <a:r>
              <a:rPr lang="it-IT" sz="2000" b="1" dirty="0"/>
              <a:t>Sentieri di vigne nel borgo: 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725997" y="708800"/>
            <a:ext cx="1143000" cy="952500"/>
          </a:xfrm>
          <a:prstGeom prst="rect">
            <a:avLst/>
          </a:prstGeom>
        </p:spPr>
      </p:pic>
      <p:sp>
        <p:nvSpPr>
          <p:cNvPr id="6" name="CasellaDiTesto 5">
            <a:extLst>
              <a:ext uri="{FF2B5EF4-FFF2-40B4-BE49-F238E27FC236}">
                <a16:creationId xmlns:a16="http://schemas.microsoft.com/office/drawing/2014/main" id="{D2F7CBE3-A996-47AF-91C5-8BD47C297801}"/>
              </a:ext>
            </a:extLst>
          </p:cNvPr>
          <p:cNvSpPr txBox="1"/>
          <p:nvPr/>
        </p:nvSpPr>
        <p:spPr>
          <a:xfrm>
            <a:off x="613794" y="2098535"/>
            <a:ext cx="10964411" cy="4324389"/>
          </a:xfrm>
          <a:prstGeom prst="rect">
            <a:avLst/>
          </a:prstGeom>
          <a:noFill/>
        </p:spPr>
        <p:txBody>
          <a:bodyPr wrap="square" rtlCol="0">
            <a:spAutoFit/>
          </a:bodyPr>
          <a:lstStyle/>
          <a:p>
            <a:pPr algn="just">
              <a:lnSpc>
                <a:spcPct val="107000"/>
              </a:lnSpc>
              <a:spcAft>
                <a:spcPts val="800"/>
              </a:spcAft>
            </a:pPr>
            <a:r>
              <a:rPr lang="it-IT" sz="1600" dirty="0">
                <a:solidFill>
                  <a:schemeClr val="bg1"/>
                </a:solidFill>
                <a:effectLst/>
                <a:latin typeface="Times New Roman" panose="02020603050405020304" pitchFamily="18" charset="0"/>
                <a:ea typeface="Times New Roman" panose="02020603050405020304" pitchFamily="18" charset="0"/>
              </a:rPr>
              <a:t>Presentato alla Camera il 6 marzo 2020, è stato assegnato alla Commissione giustizia, per l’esame in sede referente, il 23 aprile 2020 e riprende il lavoro della Commissione istituita nel 2015 di riforma del diritto sanzionatorio agroalimentare. </a:t>
            </a:r>
            <a:r>
              <a:rPr lang="it-IT" sz="16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Come recita il dossier 2020 attualmente a disposizione dei deputati che partecipano ai lavori della Commissione Giustizia, l’ambito di intervento del DDL </a:t>
            </a:r>
            <a:r>
              <a:rPr lang="it-IT" sz="1600" dirty="0">
                <a:solidFill>
                  <a:schemeClr val="bg1"/>
                </a:solidFill>
                <a:effectLst/>
                <a:latin typeface="Times New Roman" panose="02020603050405020304" pitchFamily="18" charset="0"/>
                <a:ea typeface="Times New Roman" panose="02020603050405020304" pitchFamily="18" charset="0"/>
              </a:rPr>
              <a:t>si esplica essenzialmente su un duplice versante, ‘da un lato, la delimitazione della categoria dei reati di pericolo contro la salute, in modo da riformare la tutela di beni giuridici di riferimento, che richiedono l’anticipazione delle correlate incriminazioni già alla soglia del rischio e, comunque, in funzione anticipata e preventiva; dall’altro lato, la rielaborazione del sistema sanzionatorio contro le frodi alimentari, con particolare riferimento alle organizzazioni complesse ed alla responsabilità delle persone giuridiche che sono divenute ormai, nella dimensione allargata degli scambi commerciali, il principale referente criminologico, così da aprire la strada a risposte effettive e differenziate in ragione dell’effettivo grado di offensività’ .  Costituito da 13 articoli il testo del DDL </a:t>
            </a:r>
            <a:r>
              <a:rPr lang="it-IT" sz="1800" dirty="0">
                <a:solidFill>
                  <a:schemeClr val="bg1"/>
                </a:solidFill>
                <a:effectLst/>
                <a:latin typeface="Times New Roman" panose="02020603050405020304" pitchFamily="18" charset="0"/>
                <a:ea typeface="Times New Roman" panose="02020603050405020304" pitchFamily="18" charset="0"/>
              </a:rPr>
              <a:t>I principali obiettivi della riforma possono essere individuati:•nella rielaborazione della struttura delle fattispecie incriminatrici poste a tutela degli interessi tradizionalmente tutelati in materia alimentare (la salute pubblica e i delitti contro l’industria e il commercio), per adeguare la disciplina punitiva al cambiamento del sistema di produzione, trasformazione e vendita di beni alimentari;•nell’individuazione di strumenti idonei a contrastare fenomeni particolarmente gravi di frode alimentare, che si manifestano attraverso condotte illecite svolte in forma stabile e organizzata nell’ambito delle attività d’impresa.</a:t>
            </a:r>
            <a:endParaRPr lang="it-IT" sz="16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6084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7B23A4B-1C3C-4BBA-A9D5-A5A9F260424B}"/>
              </a:ext>
            </a:extLst>
          </p:cNvPr>
          <p:cNvSpPr>
            <a:spLocks noGrp="1"/>
          </p:cNvSpPr>
          <p:nvPr>
            <p:ph type="ctrTitle"/>
          </p:nvPr>
        </p:nvSpPr>
        <p:spPr>
          <a:xfrm>
            <a:off x="1297497" y="2936805"/>
            <a:ext cx="9502440" cy="1185725"/>
          </a:xfrm>
        </p:spPr>
        <p:txBody>
          <a:bodyPr/>
          <a:lstStyle/>
          <a:p>
            <a:pPr algn="ctr"/>
            <a:r>
              <a:rPr lang="it-IT" sz="2400" b="1" i="1" dirty="0">
                <a:solidFill>
                  <a:schemeClr val="bg1"/>
                </a:solidFill>
                <a:latin typeface="Times New Roman" panose="02020603050405020304" pitchFamily="18" charset="0"/>
                <a:cs typeface="Times New Roman" panose="02020603050405020304" pitchFamily="18" charset="0"/>
              </a:rPr>
              <a:t>GRAZIE DELL’ATTENZIONE</a:t>
            </a:r>
            <a:br>
              <a:rPr lang="it-IT" sz="2400" b="1" dirty="0">
                <a:solidFill>
                  <a:schemeClr val="bg1"/>
                </a:solidFill>
              </a:rPr>
            </a:br>
            <a:endParaRPr lang="it-IT" sz="2400" dirty="0"/>
          </a:p>
        </p:txBody>
      </p:sp>
      <p:sp>
        <p:nvSpPr>
          <p:cNvPr id="3" name="Sottotitolo 2">
            <a:extLst>
              <a:ext uri="{FF2B5EF4-FFF2-40B4-BE49-F238E27FC236}">
                <a16:creationId xmlns:a16="http://schemas.microsoft.com/office/drawing/2014/main" id="{D0841842-4D83-467B-958B-31E3E923F3B8}"/>
              </a:ext>
            </a:extLst>
          </p:cNvPr>
          <p:cNvSpPr>
            <a:spLocks noGrp="1"/>
          </p:cNvSpPr>
          <p:nvPr>
            <p:ph type="subTitle" idx="1"/>
          </p:nvPr>
        </p:nvSpPr>
        <p:spPr>
          <a:xfrm>
            <a:off x="780176" y="1107755"/>
            <a:ext cx="10377182" cy="1157914"/>
          </a:xfrm>
        </p:spPr>
        <p:txBody>
          <a:bodyPr>
            <a:normAutofit/>
          </a:bodyPr>
          <a:lstStyle/>
          <a:p>
            <a:pPr algn="ctr"/>
            <a:r>
              <a:rPr lang="it-IT" sz="2400" b="1" dirty="0">
                <a:latin typeface="Cambria Math" panose="02040503050406030204" pitchFamily="18" charset="0"/>
                <a:ea typeface="Cambria Math" panose="02040503050406030204" pitchFamily="18" charset="0"/>
              </a:rPr>
              <a:t>Sentieri di vigne nel borgo: </a:t>
            </a:r>
          </a:p>
          <a:p>
            <a:pPr algn="ctr"/>
            <a:r>
              <a:rPr lang="it-IT" sz="2400" b="1" dirty="0">
                <a:latin typeface="Cambria Math" panose="02040503050406030204" pitchFamily="18" charset="0"/>
                <a:ea typeface="Cambria Math" panose="02040503050406030204" pitchFamily="18" charset="0"/>
              </a:rPr>
              <a:t>assistenza e tutela delle aziende vinicole</a:t>
            </a:r>
          </a:p>
        </p:txBody>
      </p:sp>
      <p:pic>
        <p:nvPicPr>
          <p:cNvPr id="5" name="Immagine 4">
            <a:extLst>
              <a:ext uri="{FF2B5EF4-FFF2-40B4-BE49-F238E27FC236}">
                <a16:creationId xmlns:a16="http://schemas.microsoft.com/office/drawing/2014/main" id="{C4A81AD1-E6C7-452F-A920-966A3FA12F03}"/>
              </a:ext>
            </a:extLst>
          </p:cNvPr>
          <p:cNvPicPr>
            <a:picLocks noChangeAspect="1"/>
          </p:cNvPicPr>
          <p:nvPr/>
        </p:nvPicPr>
        <p:blipFill>
          <a:blip r:embed="rId2"/>
          <a:stretch>
            <a:fillRect/>
          </a:stretch>
        </p:blipFill>
        <p:spPr>
          <a:xfrm>
            <a:off x="2403795" y="3257704"/>
            <a:ext cx="1143000" cy="952500"/>
          </a:xfrm>
          <a:prstGeom prst="rect">
            <a:avLst/>
          </a:prstGeom>
        </p:spPr>
      </p:pic>
      <p:sp>
        <p:nvSpPr>
          <p:cNvPr id="4" name="CasellaDiTesto 3">
            <a:extLst>
              <a:ext uri="{FF2B5EF4-FFF2-40B4-BE49-F238E27FC236}">
                <a16:creationId xmlns:a16="http://schemas.microsoft.com/office/drawing/2014/main" id="{1A61CD70-03DE-44C3-8943-26A8F97DE399}"/>
              </a:ext>
            </a:extLst>
          </p:cNvPr>
          <p:cNvSpPr txBox="1"/>
          <p:nvPr/>
        </p:nvSpPr>
        <p:spPr>
          <a:xfrm>
            <a:off x="3088548" y="3795857"/>
            <a:ext cx="6618914" cy="369332"/>
          </a:xfrm>
          <a:prstGeom prst="rect">
            <a:avLst/>
          </a:prstGeom>
          <a:noFill/>
        </p:spPr>
        <p:txBody>
          <a:bodyPr wrap="square" rtlCol="0">
            <a:spAutoFit/>
          </a:bodyPr>
          <a:lstStyle/>
          <a:p>
            <a:r>
              <a:rPr lang="it-IT" i="1" dirty="0"/>
              <a:t>			</a:t>
            </a:r>
            <a:r>
              <a:rPr lang="it-IT" i="1" dirty="0">
                <a:solidFill>
                  <a:schemeClr val="bg1"/>
                </a:solidFill>
              </a:rPr>
              <a:t> Avv. Roberto Maria Meola                                    </a:t>
            </a:r>
          </a:p>
        </p:txBody>
      </p:sp>
      <p:sp>
        <p:nvSpPr>
          <p:cNvPr id="6" name="CasellaDiTesto 5">
            <a:extLst>
              <a:ext uri="{FF2B5EF4-FFF2-40B4-BE49-F238E27FC236}">
                <a16:creationId xmlns:a16="http://schemas.microsoft.com/office/drawing/2014/main" id="{8AA5BA83-B00A-4854-BD5F-8522930B667C}"/>
              </a:ext>
            </a:extLst>
          </p:cNvPr>
          <p:cNvSpPr txBox="1"/>
          <p:nvPr/>
        </p:nvSpPr>
        <p:spPr>
          <a:xfrm>
            <a:off x="1529847" y="5481687"/>
            <a:ext cx="9037740" cy="369332"/>
          </a:xfrm>
          <a:prstGeom prst="rect">
            <a:avLst/>
          </a:prstGeom>
          <a:noFill/>
        </p:spPr>
        <p:txBody>
          <a:bodyPr wrap="square" rtlCol="0">
            <a:spAutoFit/>
          </a:bodyPr>
          <a:lstStyle/>
          <a:p>
            <a:pPr algn="ctr"/>
            <a:r>
              <a:rPr lang="it-IT" i="1" dirty="0">
                <a:solidFill>
                  <a:schemeClr val="bg1"/>
                </a:solidFill>
                <a:latin typeface="Times New Roman" panose="02020603050405020304" pitchFamily="18" charset="0"/>
                <a:cs typeface="Times New Roman" panose="02020603050405020304" pitchFamily="18" charset="0"/>
              </a:rPr>
              <a:t>Via Attilio Friggeri 96 – 0016 Roma</a:t>
            </a:r>
          </a:p>
        </p:txBody>
      </p:sp>
    </p:spTree>
    <p:extLst>
      <p:ext uri="{BB962C8B-B14F-4D97-AF65-F5344CB8AC3E}">
        <p14:creationId xmlns:p14="http://schemas.microsoft.com/office/powerpoint/2010/main" val="1320894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Riunioni ione">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{328BF6E2-D905-4C77-BE49-3874DE20DFF3}tf02900722</Template>
  <TotalTime>271</TotalTime>
  <Words>3975</Words>
  <Application>Microsoft Office PowerPoint</Application>
  <PresentationFormat>Widescreen</PresentationFormat>
  <Paragraphs>140</Paragraphs>
  <Slides>34</Slides>
  <Notes>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34</vt:i4>
      </vt:variant>
    </vt:vector>
  </HeadingPairs>
  <TitlesOfParts>
    <vt:vector size="41" baseType="lpstr">
      <vt:lpstr>Arial</vt:lpstr>
      <vt:lpstr>Calibri</vt:lpstr>
      <vt:lpstr>Cambria Math</vt:lpstr>
      <vt:lpstr>Century Gothic</vt:lpstr>
      <vt:lpstr>Times New Roman</vt:lpstr>
      <vt:lpstr>Wingdings 3</vt:lpstr>
      <vt:lpstr>Riunioni ione</vt:lpstr>
      <vt:lpstr>TUTELA DEL MARCHIO E DELLE ETICHETTE:  FRODI E CONTRAFFAZIONI </vt:lpstr>
      <vt:lpstr>  MARCHI ED ETICHETTE</vt:lpstr>
      <vt:lpstr>I MARCHI EUROPEI       DI QUALITA’</vt:lpstr>
      <vt:lpstr>   MARCHI DI QUALITA’ PREVISTI SOLO PER I PRODOTTI AGROALIMENTARI                         (ART. 8 REG. 508/2006CE)   </vt:lpstr>
      <vt:lpstr>è il marchio di tutela giuridica della denominazione che  l’Unione europea attribuisce agli alimenti con caratteristiche qualitative che dipendono essenzialmente o esclusivamente dal territorio in cui sono stati prodotti. L’ambiente geografico comprende sia fattori naturali (clima, caratteristiche ambientali), sia fattori umani (tecniche di produzione tramandate nel tempo, artigianalità, savoir-faire) che, combinati insieme, consentono di ottenere un prodotto inimitabile al di fuori di una determinata zona produttiva. Nel gruppo troviamo  specialità alimentari come: salumi, formaggi, olio e alcuni ortofrutticoli. Affinché un prodotto sia DOP, le fasi di produzione, trasformazione ed elaborazione devono avvenire in un’area geografica delimitata. Chi fa prodotti DOP deve attenersi alle rigide regole produttive stabilite nel disciplinare di produzione, e il rispetto di tali regole è garantito da uno specifico organismo di controllo. I colori del marchio sono il giallo e il rosso. </vt:lpstr>
      <vt:lpstr>è il marchio di origine che l’Unione europea attribuisce ai prodotti agricoli e alimentari che hanno una determinata qualità, una reputazione o un’altra caratteristica collegata all’origine geografica, e la cui produzione, trasformazione e/o elaborazione avviene in un’area geografica determinata. Nel gruppo troviamo soprattutto prodotti agricoli come frutta, ortaggi, cereali e carni fresche. Per ottenere l’IGP quindi, almeno una fase del processo produttivo deve avvenire in una particolare area. Chi produce IGP deve attenersi alle rigide regole produttive stabilite nel disciplinare di produzione, e il rispetto di tali regole è garantito da uno specifico organismo di controllo. I colori del  marchio sono il giallo e il blu.   </vt:lpstr>
      <vt:lpstr>non fa riferimento a un’origine ma ha l’obiettivo di valorizzare una composizione tradizionale del prodotto o un metodo di produzione tradizionale. I colori del relativo marchio sono il giallo e il blu. In questo gruppo troviamo solo la mozzarella e la pizza napoletana. </vt:lpstr>
      <vt:lpstr>                           MENZIONI TRADIZIONALI PER IL VINO </vt:lpstr>
      <vt:lpstr>            I.G.T.  - INDICAZIONE GEOGRAFICA TIPICA        Sono vini ottenuti per l’85% da uve della zona geografica di cui portano il nome</vt:lpstr>
      <vt:lpstr>D.O.C. – DENOMINAZIONE D’ORIGINE CONTROLLATA  Sono vini di qualità, prodotti in una zona ben determinata, le cui caratteristiche organolettiche debbono rispettare i parametri predisposti dai preliminari della produzione.  A differenza dei vini IGT, quelli DOC debbono essere sottoposti, prima della commercializzazione, ad analisi chimico-fisica ad opera di un’apposita Commissione istituita presso la Camera di Commercio di appartenenza</vt:lpstr>
      <vt:lpstr>           D.O.C.G.  - DENOMINAZIONE D’ORIGINE CONTROLLATA E GARANTITA  Sono vini di particolare qualità e pregio, sottoposti ad analisi sia chimico-fisica che organolettica. Per ottenere la denominazione i vini DOCG debbono essere stati riconosciuti vini DOC da almeno cinque anni ed essere imbottigliati in recipienti inferiori ai 5 litri, che vanno assicurati con un contrassegno di Stato.</vt:lpstr>
      <vt:lpstr>      ETICHETTATURA</vt:lpstr>
      <vt:lpstr>   Cosa è l’etichettatura del vino L’etichetta assolve il compito di tutelare produttore e consumatore, contiene informazioni inerenti un determinato prodotto confezionato, quali la lista degli ingredienti, il nome dell’alimento o la data di scadenza.  Lo scopo è dunque fornire al consumatore una consapevolezza ampia sulle modalità di produzione di un alimento e le sue caratteristiche, sui requisiti igienico-sanitari e per fornire anche informazioni di carattere qualitativo. In sintesi la si può considerare come il documento di identità del prodotto cui si riferisce.  L’etichetta deve quindi contenere informazioni che rispondono a determinati principi. Deve essere innanzitutto chiara, tale da non generare dubbi o errori. Deve essere poi facilmente leggibile nel senso di dimensioni che permettono di leggere agevolmente ogni dato. Infine devono rispondere al requisito dell’indelebilità ossia tali da essere visibili per tutta la vita del prodotto  </vt:lpstr>
      <vt:lpstr>      Cosa deve indicare un’etichetta in modo corretto Per i viticoltori, come per gli utenti e gli addetti al settore, è necessario che sulla bottiglia siano riportate, in modo preciso ed esaustivo, tutte le indicazioni imposte dalla normativa vigente. L’etichetta, pertanto, dovrà fornire le informazioni obbligatorie e, a discrezione del produttore, tutte quelle facoltative che contribuiscono utilmente alla scelta consapevole del consumatore, entro i limiti della veridicità. Tra le indicazioni obbligatorie, ad esempio, rientrano il nome del vino,  la denominazione ossia se è un DOC o un DOCG e la varietà di vite, il titolo alcolometrico volumico effettivo (indicato in unità e mezze unita in percentuale ad es. 11,5% vol.). Ed ancora devono essere indicati obbligatoriamente anche l’indicazione della provenienza, il numero di lotto, il contenuto di solfiti ecc. I prodotti con un’etichettatura o una presentazione che non risponda ai dettami di legge non possono essere commercializzati negli Stati dell’Unione, pena sanzioni.  </vt:lpstr>
      <vt:lpstr>      E’ necessario che l’etichettatura risponda ad alcuni requisiti essenziali: non indurre l’acquirente in errore sulle caratteristiche del prodotto non attribuire al prodotto proprietà di prevenzione, trattamento e cura di malattie, ad eccezione delle acque minerali naturali e dei prodotti alimentari destinati a patologie particolari, regolamentati da disposizioni ad hoc.  L’etichetta deve riportare alcune indicazioni in via obbligatoria , tra cui l’indicazione dello stato fisico (in polvere, liquido, liofilizzato, surgelato, ecc.)  ,  l’indicazione di eventuali allergeni , l’elenco degli ingredienti da indicare in percentuale in ordine decrescente rispetto alla quantità impiegata e con il nome specifico, il titolo alcolometrico per le bevande con un tenore di alcool superiore all’1,2%.   </vt:lpstr>
      <vt:lpstr>LE FONTI NORMATIVE</vt:lpstr>
      <vt:lpstr>NORME DELL’UNIONE EUROPEA</vt:lpstr>
      <vt:lpstr>        Direttiva 1990/496/CE, relativa all’etichettatura dei prodotti alimentari, recepita nell’ordinamento italiano con D.L.vo n. 77/1993 Reg. (CE) n. 1107/1996 sulla registrazione dei prodotti IGP e DOP Direttiva 2000/13/CE, relativa al ravvicinamento delle legislazioni degli Stati membri in tema di etichettatura, recepita con il D.L.vo 181/2003 Direttiva 2002/67/CE, per i prodotti che contengono chinino e caffeina, anch’essa recepita con il D.L.vo n. 181/2003 Reg. (CE) n. 178/2002, sulla garanzia dei prodotti agro-alimentari e la tutela del consumatore Reg. (CE) n. 509/2006, sul riconoscimento delle STG e il Reg. (CE). di applicazione n. 1216/2007 Reg. (CE) n. 510/2006, sul riconoscimento della DOP e della IGP e il Reg. (CE) di applicazione n. 1898/2006 Reg. (CE) n. 1924/2006, relativo alle indicazioni nutrizionali Direttiva 2008/5/CE, relativa alle indicazioni da riportare su determinati prodotti che contengono edulcoranti, glucosio, zuccheri, ecc. </vt:lpstr>
      <vt:lpstr>LA LEGISLAZIONE DOMESTICA</vt:lpstr>
      <vt:lpstr>     LEGGE 283/1962: Modifica degli artt. 242, 243, 247, 250 e 262 del T.U. delle leggi sanitarie approvato con R.D. 27 luglio 1934, n. 1265 : Disciplina igienica della produzione e della vendita delle sostanze alimentari e delle bevande.  D.M. 23 DICEMBRE 2009 etichettatura DOP ed IGP  D.LGS. 8 APRILE 2010 N.61: Tutela delle denominazioni di origine e delle indicazioni geografiche dei vini, in attuazione dell'articolo 15 della legge 7 luglio 2009, n.88.  CODICE PENALE ART. 473 «Contraffazione, alterazione o uso di marchi o segni distintivi ovvero di brevetti, modelli e disegni»   CODICE PENALE ART. 440 «Adulterazione o contraffazione di sostanze alimentari»  CODICE PENALE ART. 517 quater «Contraffazione di indicazioni geografiche o denominazioni di origine dei prodotti agroalimentari»  </vt:lpstr>
      <vt:lpstr>ART. 440 CODICE PENALE Adulterazione o contraffazione di sostanze alimentari</vt:lpstr>
      <vt:lpstr>ART. 440 CODICE PENALE Adulterazione o contraffazione di sostanze alimentari</vt:lpstr>
      <vt:lpstr>ART. 440 CODICE PENALE Adulterazione o contraffazione di sostanze alimentari</vt:lpstr>
      <vt:lpstr>ART. 440 CODICE PENALE Adulterazione o contraffazione di sostanze alimentari</vt:lpstr>
      <vt:lpstr>ART. 440 CODICE PENALE Adulterazione o contraffazione di sostanze alimentari</vt:lpstr>
      <vt:lpstr>ART. 473 CODICE PENALE Contraffazione, alterazione o uso di marchi o segni distintivi ovvero di brevetti, modelli e disegni</vt:lpstr>
      <vt:lpstr>ART. 473 CODICE PENALE Contraffazione, alterazione o uso di marchi o segni distintivi ovvero di brevetti, modelli e disegni</vt:lpstr>
      <vt:lpstr>Cassazione penale Sez. II sentenza n. 40324 del 2 ottobre 2019 </vt:lpstr>
      <vt:lpstr>ART. 517 quater CODICE PENALE Contraffazione di indicazioni geografiche o denominazione di origine dei prodotti agroalimentari</vt:lpstr>
      <vt:lpstr>ART. 517 quater CODICE PENALE Contraffazione di indicazioni geografiche o denominazione di origine dei prodotti agroalimentari</vt:lpstr>
      <vt:lpstr>Cassazione penale Sez. III sentenza n. 28354 del 8 luglio 2016 </vt:lpstr>
      <vt:lpstr>UN CASO MEDIATICO DI FRODE SULLA QUALITA’</vt:lpstr>
      <vt:lpstr>DDL NUOVE NORME IN MATERIA DI REATI AGROALIMENTARI</vt:lpstr>
      <vt:lpstr>GRAZIE DELL’ATTENZIONE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FONTI NORMATIVE</dc:title>
  <dc:creator>Alessandra Bielli</dc:creator>
  <cp:lastModifiedBy>Alessandra Bielli</cp:lastModifiedBy>
  <cp:revision>30</cp:revision>
  <dcterms:created xsi:type="dcterms:W3CDTF">2020-11-30T20:08:00Z</dcterms:created>
  <dcterms:modified xsi:type="dcterms:W3CDTF">2020-12-01T00:45:29Z</dcterms:modified>
</cp:coreProperties>
</file>